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84" r:id="rId2"/>
    <p:sldMasterId id="2147483894" r:id="rId3"/>
  </p:sldMasterIdLst>
  <p:notesMasterIdLst>
    <p:notesMasterId r:id="rId92"/>
  </p:notesMasterIdLst>
  <p:sldIdLst>
    <p:sldId id="256" r:id="rId4"/>
    <p:sldId id="261" r:id="rId5"/>
    <p:sldId id="257" r:id="rId6"/>
    <p:sldId id="259" r:id="rId7"/>
    <p:sldId id="331" r:id="rId8"/>
    <p:sldId id="260" r:id="rId9"/>
    <p:sldId id="332" r:id="rId10"/>
    <p:sldId id="301" r:id="rId11"/>
    <p:sldId id="302" r:id="rId12"/>
    <p:sldId id="289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288" r:id="rId21"/>
    <p:sldId id="290" r:id="rId22"/>
    <p:sldId id="311" r:id="rId23"/>
    <p:sldId id="312" r:id="rId24"/>
    <p:sldId id="310" r:id="rId25"/>
    <p:sldId id="291" r:id="rId26"/>
    <p:sldId id="29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1" r:id="rId35"/>
    <p:sldId id="320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303" r:id="rId76"/>
    <p:sldId id="304" r:id="rId77"/>
    <p:sldId id="305" r:id="rId78"/>
    <p:sldId id="306" r:id="rId79"/>
    <p:sldId id="307" r:id="rId80"/>
    <p:sldId id="308" r:id="rId81"/>
    <p:sldId id="346" r:id="rId82"/>
    <p:sldId id="323" r:id="rId83"/>
    <p:sldId id="324" r:id="rId84"/>
    <p:sldId id="322" r:id="rId85"/>
    <p:sldId id="325" r:id="rId86"/>
    <p:sldId id="328" r:id="rId87"/>
    <p:sldId id="329" r:id="rId88"/>
    <p:sldId id="326" r:id="rId89"/>
    <p:sldId id="327" r:id="rId90"/>
    <p:sldId id="330" r:id="rId9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7876A3-F441-4DE7-859B-ACEAF636F7CC}" v="1" dt="2020-03-10T20:09:11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97" autoAdjust="0"/>
    <p:restoredTop sz="86038" autoAdjust="0"/>
  </p:normalViewPr>
  <p:slideViewPr>
    <p:cSldViewPr snapToGrid="0">
      <p:cViewPr varScale="1">
        <p:scale>
          <a:sx n="74" d="100"/>
          <a:sy n="74" d="100"/>
        </p:scale>
        <p:origin x="965" y="58"/>
      </p:cViewPr>
      <p:guideLst/>
    </p:cSldViewPr>
  </p:slideViewPr>
  <p:outlineViewPr>
    <p:cViewPr>
      <p:scale>
        <a:sx n="33" d="100"/>
        <a:sy n="33" d="100"/>
      </p:scale>
      <p:origin x="0" y="-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microsoft.com/office/2016/11/relationships/changesInfo" Target="changesInfos/changesInfo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presProps" Target="presProps.xml"/><Relationship Id="rId9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imundo Martins de Araújo Júnior" userId="180fedcc38085644" providerId="LiveId" clId="{8F7876A3-F441-4DE7-859B-ACEAF636F7CC}"/>
    <pc:docChg chg="undo custSel addSld modSld">
      <pc:chgData name="Raimundo Martins de Araújo Júnior" userId="180fedcc38085644" providerId="LiveId" clId="{8F7876A3-F441-4DE7-859B-ACEAF636F7CC}" dt="2020-03-10T20:26:35.684" v="70" actId="1076"/>
      <pc:docMkLst>
        <pc:docMk/>
      </pc:docMkLst>
      <pc:sldChg chg="modSp">
        <pc:chgData name="Raimundo Martins de Araújo Júnior" userId="180fedcc38085644" providerId="LiveId" clId="{8F7876A3-F441-4DE7-859B-ACEAF636F7CC}" dt="2020-03-10T20:26:35.684" v="70" actId="1076"/>
        <pc:sldMkLst>
          <pc:docMk/>
          <pc:sldMk cId="106428468" sldId="269"/>
        </pc:sldMkLst>
        <pc:picChg chg="mod">
          <ac:chgData name="Raimundo Martins de Araújo Júnior" userId="180fedcc38085644" providerId="LiveId" clId="{8F7876A3-F441-4DE7-859B-ACEAF636F7CC}" dt="2020-03-10T20:26:35.684" v="70" actId="1076"/>
          <ac:picMkLst>
            <pc:docMk/>
            <pc:sldMk cId="106428468" sldId="269"/>
            <ac:picMk id="5" creationId="{00000000-0000-0000-0000-000000000000}"/>
          </ac:picMkLst>
        </pc:picChg>
      </pc:sldChg>
      <pc:sldChg chg="add">
        <pc:chgData name="Raimundo Martins de Araújo Júnior" userId="180fedcc38085644" providerId="LiveId" clId="{8F7876A3-F441-4DE7-859B-ACEAF636F7CC}" dt="2020-03-10T20:09:11.582" v="0"/>
        <pc:sldMkLst>
          <pc:docMk/>
          <pc:sldMk cId="809645734" sldId="303"/>
        </pc:sldMkLst>
      </pc:sldChg>
      <pc:sldChg chg="modSp add">
        <pc:chgData name="Raimundo Martins de Araújo Júnior" userId="180fedcc38085644" providerId="LiveId" clId="{8F7876A3-F441-4DE7-859B-ACEAF636F7CC}" dt="2020-03-10T20:19:28.161" v="21" actId="12"/>
        <pc:sldMkLst>
          <pc:docMk/>
          <pc:sldMk cId="283130359" sldId="304"/>
        </pc:sldMkLst>
        <pc:spChg chg="mod">
          <ac:chgData name="Raimundo Martins de Araújo Júnior" userId="180fedcc38085644" providerId="LiveId" clId="{8F7876A3-F441-4DE7-859B-ACEAF636F7CC}" dt="2020-03-10T20:19:28.161" v="21" actId="12"/>
          <ac:spMkLst>
            <pc:docMk/>
            <pc:sldMk cId="283130359" sldId="304"/>
            <ac:spMk id="3" creationId="{00000000-0000-0000-0000-000000000000}"/>
          </ac:spMkLst>
        </pc:spChg>
      </pc:sldChg>
      <pc:sldChg chg="modSp add">
        <pc:chgData name="Raimundo Martins de Araújo Júnior" userId="180fedcc38085644" providerId="LiveId" clId="{8F7876A3-F441-4DE7-859B-ACEAF636F7CC}" dt="2020-03-10T20:20:08.321" v="36" actId="14100"/>
        <pc:sldMkLst>
          <pc:docMk/>
          <pc:sldMk cId="1354535166" sldId="305"/>
        </pc:sldMkLst>
        <pc:spChg chg="mod">
          <ac:chgData name="Raimundo Martins de Araújo Júnior" userId="180fedcc38085644" providerId="LiveId" clId="{8F7876A3-F441-4DE7-859B-ACEAF636F7CC}" dt="2020-03-10T20:20:08.321" v="36" actId="14100"/>
          <ac:spMkLst>
            <pc:docMk/>
            <pc:sldMk cId="1354535166" sldId="305"/>
            <ac:spMk id="3" creationId="{00000000-0000-0000-0000-000000000000}"/>
          </ac:spMkLst>
        </pc:spChg>
      </pc:sldChg>
      <pc:sldChg chg="modSp add">
        <pc:chgData name="Raimundo Martins de Araújo Júnior" userId="180fedcc38085644" providerId="LiveId" clId="{8F7876A3-F441-4DE7-859B-ACEAF636F7CC}" dt="2020-03-10T20:20:53.703" v="56" actId="27636"/>
        <pc:sldMkLst>
          <pc:docMk/>
          <pc:sldMk cId="2251602776" sldId="306"/>
        </pc:sldMkLst>
        <pc:spChg chg="mod">
          <ac:chgData name="Raimundo Martins de Araújo Júnior" userId="180fedcc38085644" providerId="LiveId" clId="{8F7876A3-F441-4DE7-859B-ACEAF636F7CC}" dt="2020-03-10T20:20:53.703" v="56" actId="27636"/>
          <ac:spMkLst>
            <pc:docMk/>
            <pc:sldMk cId="2251602776" sldId="306"/>
            <ac:spMk id="3" creationId="{00000000-0000-0000-0000-000000000000}"/>
          </ac:spMkLst>
        </pc:spChg>
      </pc:sldChg>
      <pc:sldChg chg="modSp add">
        <pc:chgData name="Raimundo Martins de Araújo Júnior" userId="180fedcc38085644" providerId="LiveId" clId="{8F7876A3-F441-4DE7-859B-ACEAF636F7CC}" dt="2020-03-10T20:21:09.796" v="58" actId="15"/>
        <pc:sldMkLst>
          <pc:docMk/>
          <pc:sldMk cId="1717556421" sldId="307"/>
        </pc:sldMkLst>
        <pc:spChg chg="mod">
          <ac:chgData name="Raimundo Martins de Araújo Júnior" userId="180fedcc38085644" providerId="LiveId" clId="{8F7876A3-F441-4DE7-859B-ACEAF636F7CC}" dt="2020-03-10T20:21:09.796" v="58" actId="15"/>
          <ac:spMkLst>
            <pc:docMk/>
            <pc:sldMk cId="1717556421" sldId="307"/>
            <ac:spMk id="3" creationId="{00000000-0000-0000-0000-000000000000}"/>
          </ac:spMkLst>
        </pc:spChg>
      </pc:sldChg>
      <pc:sldChg chg="modSp add">
        <pc:chgData name="Raimundo Martins de Araújo Júnior" userId="180fedcc38085644" providerId="LiveId" clId="{8F7876A3-F441-4DE7-859B-ACEAF636F7CC}" dt="2020-03-10T20:21:28.074" v="62" actId="403"/>
        <pc:sldMkLst>
          <pc:docMk/>
          <pc:sldMk cId="4062454542" sldId="308"/>
        </pc:sldMkLst>
        <pc:spChg chg="mod">
          <ac:chgData name="Raimundo Martins de Araújo Júnior" userId="180fedcc38085644" providerId="LiveId" clId="{8F7876A3-F441-4DE7-859B-ACEAF636F7CC}" dt="2020-03-10T20:21:28.074" v="62" actId="403"/>
          <ac:spMkLst>
            <pc:docMk/>
            <pc:sldMk cId="4062454542" sldId="308"/>
            <ac:spMk id="3" creationId="{00000000-0000-0000-0000-000000000000}"/>
          </ac:spMkLst>
        </pc:spChg>
      </pc:sldChg>
      <pc:sldChg chg="modSp">
        <pc:chgData name="Raimundo Martins de Araújo Júnior" userId="180fedcc38085644" providerId="LiveId" clId="{8F7876A3-F441-4DE7-859B-ACEAF636F7CC}" dt="2020-03-10T20:21:58.581" v="68" actId="404"/>
        <pc:sldMkLst>
          <pc:docMk/>
          <pc:sldMk cId="3216300067" sldId="323"/>
        </pc:sldMkLst>
        <pc:spChg chg="mod">
          <ac:chgData name="Raimundo Martins de Araújo Júnior" userId="180fedcc38085644" providerId="LiveId" clId="{8F7876A3-F441-4DE7-859B-ACEAF636F7CC}" dt="2020-03-10T20:21:58.581" v="68" actId="404"/>
          <ac:spMkLst>
            <pc:docMk/>
            <pc:sldMk cId="3216300067" sldId="323"/>
            <ac:spMk id="5" creationId="{00000000-0000-0000-0000-000000000000}"/>
          </ac:spMkLst>
        </pc:spChg>
      </pc:sldChg>
      <pc:sldChg chg="add">
        <pc:chgData name="Raimundo Martins de Araújo Júnior" userId="180fedcc38085644" providerId="LiveId" clId="{8F7876A3-F441-4DE7-859B-ACEAF636F7CC}" dt="2020-03-10T20:09:11.582" v="0"/>
        <pc:sldMkLst>
          <pc:docMk/>
          <pc:sldMk cId="771055141" sldId="342"/>
        </pc:sldMkLst>
      </pc:sldChg>
      <pc:sldChg chg="modSp add">
        <pc:chgData name="Raimundo Martins de Araújo Júnior" userId="180fedcc38085644" providerId="LiveId" clId="{8F7876A3-F441-4DE7-859B-ACEAF636F7CC}" dt="2020-03-10T20:09:36.424" v="10" actId="404"/>
        <pc:sldMkLst>
          <pc:docMk/>
          <pc:sldMk cId="158984169" sldId="343"/>
        </pc:sldMkLst>
        <pc:spChg chg="mod">
          <ac:chgData name="Raimundo Martins de Araújo Júnior" userId="180fedcc38085644" providerId="LiveId" clId="{8F7876A3-F441-4DE7-859B-ACEAF636F7CC}" dt="2020-03-10T20:09:36.424" v="10" actId="404"/>
          <ac:spMkLst>
            <pc:docMk/>
            <pc:sldMk cId="158984169" sldId="343"/>
            <ac:spMk id="3" creationId="{00000000-0000-0000-0000-000000000000}"/>
          </ac:spMkLst>
        </pc:spChg>
      </pc:sldChg>
      <pc:sldChg chg="modSp add">
        <pc:chgData name="Raimundo Martins de Araújo Júnior" userId="180fedcc38085644" providerId="LiveId" clId="{8F7876A3-F441-4DE7-859B-ACEAF636F7CC}" dt="2020-03-10T20:09:49.526" v="15" actId="5793"/>
        <pc:sldMkLst>
          <pc:docMk/>
          <pc:sldMk cId="3972146548" sldId="344"/>
        </pc:sldMkLst>
        <pc:spChg chg="mod">
          <ac:chgData name="Raimundo Martins de Araújo Júnior" userId="180fedcc38085644" providerId="LiveId" clId="{8F7876A3-F441-4DE7-859B-ACEAF636F7CC}" dt="2020-03-10T20:09:49.526" v="15" actId="5793"/>
          <ac:spMkLst>
            <pc:docMk/>
            <pc:sldMk cId="3972146548" sldId="344"/>
            <ac:spMk id="3" creationId="{00000000-0000-0000-0000-000000000000}"/>
          </ac:spMkLst>
        </pc:spChg>
      </pc:sldChg>
      <pc:sldChg chg="modSp add">
        <pc:chgData name="Raimundo Martins de Araújo Júnior" userId="180fedcc38085644" providerId="LiveId" clId="{8F7876A3-F441-4DE7-859B-ACEAF636F7CC}" dt="2020-03-10T20:19:05.497" v="19" actId="404"/>
        <pc:sldMkLst>
          <pc:docMk/>
          <pc:sldMk cId="2166290969" sldId="345"/>
        </pc:sldMkLst>
        <pc:spChg chg="mod">
          <ac:chgData name="Raimundo Martins de Araújo Júnior" userId="180fedcc38085644" providerId="LiveId" clId="{8F7876A3-F441-4DE7-859B-ACEAF636F7CC}" dt="2020-03-10T20:19:05.497" v="19" actId="404"/>
          <ac:spMkLst>
            <pc:docMk/>
            <pc:sldMk cId="2166290969" sldId="345"/>
            <ac:spMk id="3" creationId="{00000000-0000-0000-0000-000000000000}"/>
          </ac:spMkLst>
        </pc:spChg>
      </pc:sldChg>
      <pc:sldChg chg="modSp add">
        <pc:chgData name="Raimundo Martins de Araújo Júnior" userId="180fedcc38085644" providerId="LiveId" clId="{8F7876A3-F441-4DE7-859B-ACEAF636F7CC}" dt="2020-03-10T20:21:39.541" v="64" actId="404"/>
        <pc:sldMkLst>
          <pc:docMk/>
          <pc:sldMk cId="252723998" sldId="346"/>
        </pc:sldMkLst>
        <pc:spChg chg="mod">
          <ac:chgData name="Raimundo Martins de Araújo Júnior" userId="180fedcc38085644" providerId="LiveId" clId="{8F7876A3-F441-4DE7-859B-ACEAF636F7CC}" dt="2020-03-10T20:21:39.541" v="64" actId="404"/>
          <ac:spMkLst>
            <pc:docMk/>
            <pc:sldMk cId="252723998" sldId="346"/>
            <ac:spMk id="3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F0BCA-8E09-447C-AC25-FDB53C01C0D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7F35F-4709-492B-BC12-A30B2CFA92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219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Elucidar o ponto principal de Web </a:t>
            </a:r>
            <a:r>
              <a:rPr lang="pt-BR" dirty="0" err="1"/>
              <a:t>Development</a:t>
            </a:r>
            <a:r>
              <a:rPr lang="pt-BR" dirty="0"/>
              <a:t> de cada um.</a:t>
            </a:r>
          </a:p>
          <a:p>
            <a:r>
              <a:rPr lang="pt-BR" dirty="0"/>
              <a:t>Americanas: banco de dados e transporte de mercadorias</a:t>
            </a:r>
          </a:p>
          <a:p>
            <a:r>
              <a:rPr lang="pt-BR" dirty="0" err="1"/>
              <a:t>Twitter</a:t>
            </a:r>
            <a:r>
              <a:rPr lang="pt-BR" dirty="0"/>
              <a:t>:</a:t>
            </a:r>
            <a:r>
              <a:rPr lang="pt-BR" baseline="0" dirty="0"/>
              <a:t> atualização de servidor e ubiquidade</a:t>
            </a:r>
          </a:p>
          <a:p>
            <a:r>
              <a:rPr lang="pt-BR" baseline="0" dirty="0" err="1"/>
              <a:t>Code</a:t>
            </a:r>
            <a:r>
              <a:rPr lang="pt-BR" baseline="0" dirty="0"/>
              <a:t> </a:t>
            </a:r>
            <a:r>
              <a:rPr lang="pt-BR" baseline="0" dirty="0" err="1"/>
              <a:t>Cademy</a:t>
            </a:r>
            <a:r>
              <a:rPr lang="pt-BR" baseline="0" dirty="0"/>
              <a:t>: Interface simples, intuitiva e educacional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7F35F-4709-492B-BC12-A30B2CFA923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84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7F35F-4709-492B-BC12-A30B2CFA923B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3233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7F35F-4709-492B-BC12-A30B2CFA923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1991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97F35F-4709-492B-BC12-A30B2CFA923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518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904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3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606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929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169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21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2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71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69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37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4635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614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0422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9490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593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26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089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766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2504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6257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67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5112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0870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821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46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51445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582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56120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7680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3841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40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536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41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00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963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98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35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07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47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1FEC4-EF42-4E13-B615-FC64B54CEFAF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35576CE-FD3C-416A-9865-ABE6E3B310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85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wmf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jpeg"/><Relationship Id="rId5" Type="http://schemas.openxmlformats.org/officeDocument/2006/relationships/image" Target="../media/image12.wmf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27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raimundo.araujo@ufopa.edu.br" TargetMode="External"/><Relationship Id="rId2" Type="http://schemas.openxmlformats.org/officeDocument/2006/relationships/hyperlink" Target="mailto:profjunior.tic@gmail.com" TargetMode="Externa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html/html5_intro.asp" TargetMode="External"/><Relationship Id="rId2" Type="http://schemas.openxmlformats.org/officeDocument/2006/relationships/hyperlink" Target="http://www.w3schools.com/html/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ev.org.br/curso/informatica/desenvolvimento-web/html-basico?return=/cursos/informatica/desenvolvimento-web&amp;cst=35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 noGrp="1"/>
          </p:cNvSpPr>
          <p:nvPr>
            <p:ph type="ctrTitle"/>
          </p:nvPr>
        </p:nvSpPr>
        <p:spPr>
          <a:xfrm>
            <a:off x="3943590" y="4169519"/>
            <a:ext cx="7440869" cy="1359084"/>
          </a:xfrm>
        </p:spPr>
        <p:txBody>
          <a:bodyPr anchor="t">
            <a:noAutofit/>
          </a:bodyPr>
          <a:lstStyle/>
          <a:p>
            <a:pPr lvl="0"/>
            <a:r>
              <a:rPr lang="pt-BR" sz="4800" dirty="0"/>
              <a:t>Programação para web</a:t>
            </a:r>
          </a:p>
        </p:txBody>
      </p:sp>
      <p:sp>
        <p:nvSpPr>
          <p:cNvPr id="9" name="Subtítulo 2"/>
          <p:cNvSpPr txBox="1">
            <a:spLocks noGrp="1"/>
          </p:cNvSpPr>
          <p:nvPr>
            <p:ph type="subTitle" idx="1"/>
          </p:nvPr>
        </p:nvSpPr>
        <p:spPr>
          <a:xfrm>
            <a:off x="3984484" y="5307355"/>
            <a:ext cx="7359082" cy="442496"/>
          </a:xfrm>
        </p:spPr>
        <p:txBody>
          <a:bodyPr>
            <a:noAutofit/>
          </a:bodyPr>
          <a:lstStyle/>
          <a:p>
            <a:pPr lvl="0" algn="r">
              <a:lnSpc>
                <a:spcPct val="80000"/>
              </a:lnSpc>
            </a:pPr>
            <a:r>
              <a:rPr lang="pt-BR" sz="2000" dirty="0"/>
              <a:t>Prof. Raimundo Júnior</a:t>
            </a:r>
          </a:p>
          <a:p>
            <a:pPr algn="r">
              <a:lnSpc>
                <a:spcPct val="80000"/>
              </a:lnSpc>
            </a:pPr>
            <a:r>
              <a:rPr lang="pt-BR" sz="2000" dirty="0">
                <a:solidFill>
                  <a:srgbClr val="595959"/>
                </a:solidFill>
              </a:rPr>
              <a:t>TURMA 2018</a:t>
            </a:r>
          </a:p>
        </p:txBody>
      </p:sp>
      <p:pic>
        <p:nvPicPr>
          <p:cNvPr id="10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98" y="2154351"/>
            <a:ext cx="1672825" cy="17564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Subtítulo 2"/>
          <p:cNvSpPr txBox="1"/>
          <p:nvPr/>
        </p:nvSpPr>
        <p:spPr>
          <a:xfrm>
            <a:off x="1814732" y="1547447"/>
            <a:ext cx="10269417" cy="16092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503971" rtl="0" eaLnBrk="1" fontAlgn="auto" latinLnBrk="0" hangingPunct="1">
              <a:lnSpc>
                <a:spcPct val="8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ctr" defTabSz="503971" rtl="0" eaLnBrk="1" fontAlgn="auto" latinLnBrk="0" hangingPunct="1">
              <a:lnSpc>
                <a:spcPct val="8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ctr" defTabSz="503971" rtl="0" eaLnBrk="1" fontAlgn="auto" latinLnBrk="0" hangingPunct="1">
              <a:lnSpc>
                <a:spcPct val="8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UNIVERSIDADE FEDERAL DO OESTE DO PARÁ</a:t>
            </a:r>
          </a:p>
          <a:p>
            <a:pPr marL="0" marR="0" lvl="0" indent="0" algn="ctr" defTabSz="503971" rtl="0" eaLnBrk="1" fontAlgn="auto" latinLnBrk="0" hangingPunct="1">
              <a:lnSpc>
                <a:spcPct val="8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BACHARELADO EM SISTEMAS DE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INFORMAÇÃO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498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Internet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392706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3200" dirty="0"/>
              <a:t> Primordialmente, a Internet era usada para fins acadêmicos;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3200" dirty="0"/>
              <a:t> Na década de 1990, surgiu a </a:t>
            </a:r>
            <a:r>
              <a:rPr lang="pt-BR" sz="3200" i="1" dirty="0"/>
              <a:t>World </a:t>
            </a:r>
            <a:r>
              <a:rPr lang="pt-BR" sz="3200" i="1" dirty="0" err="1"/>
              <a:t>Wide</a:t>
            </a:r>
            <a:r>
              <a:rPr lang="pt-BR" sz="3200" i="1" dirty="0"/>
              <a:t> Web</a:t>
            </a:r>
            <a:r>
              <a:rPr lang="pt-BR" sz="3200" dirty="0"/>
              <a:t>, uma aplicação;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800" dirty="0"/>
              <a:t> União de diversas redes de dados em uma única;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800" dirty="0"/>
              <a:t> O acesso ao conteúdo passou a ser por demanda.</a:t>
            </a:r>
          </a:p>
        </p:txBody>
      </p:sp>
    </p:spTree>
    <p:extLst>
      <p:ext uri="{BB962C8B-B14F-4D97-AF65-F5344CB8AC3E}">
        <p14:creationId xmlns:p14="http://schemas.microsoft.com/office/powerpoint/2010/main" val="366184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70" descr="F:\PUBLISH\PEARSON\Slides\Kurose\figs\f01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2821" y="886888"/>
            <a:ext cx="4452364" cy="5200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a Internet 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38200" y="1615206"/>
            <a:ext cx="4648200" cy="46085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90500" indent="-190500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en-US" sz="1900" dirty="0" err="1">
                <a:latin typeface="Trebuchet MS" pitchFamily="32" charset="0"/>
              </a:rPr>
              <a:t>Milhões</a:t>
            </a:r>
            <a:r>
              <a:rPr lang="en-US" sz="1900" dirty="0">
                <a:latin typeface="Trebuchet MS" pitchFamily="32" charset="0"/>
              </a:rPr>
              <a:t> de </a:t>
            </a:r>
            <a:r>
              <a:rPr lang="en-US" sz="1900" dirty="0" err="1">
                <a:latin typeface="Trebuchet MS" pitchFamily="32" charset="0"/>
              </a:rPr>
              <a:t>elementos</a:t>
            </a:r>
            <a:r>
              <a:rPr lang="en-US" sz="1900" dirty="0">
                <a:latin typeface="Trebuchet MS" pitchFamily="32" charset="0"/>
              </a:rPr>
              <a:t> de</a:t>
            </a: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</a:rPr>
              <a:t>	</a:t>
            </a:r>
            <a:r>
              <a:rPr lang="en-US" sz="1900" dirty="0" err="1">
                <a:latin typeface="Trebuchet MS" pitchFamily="32" charset="0"/>
              </a:rPr>
              <a:t>computação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interligados</a:t>
            </a:r>
            <a:r>
              <a:rPr lang="en-US" sz="1900" dirty="0">
                <a:latin typeface="Trebuchet MS" pitchFamily="32" charset="0"/>
              </a:rPr>
              <a:t>: </a:t>
            </a: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i="1" dirty="0">
                <a:solidFill>
                  <a:srgbClr val="FF8103"/>
                </a:solidFill>
                <a:latin typeface="Trebuchet MS" pitchFamily="32" charset="0"/>
              </a:rPr>
              <a:t>	</a:t>
            </a: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hospedeiros</a:t>
            </a:r>
            <a:r>
              <a:rPr lang="en-US" sz="1900" dirty="0">
                <a:solidFill>
                  <a:srgbClr val="C00000"/>
                </a:solidFill>
                <a:latin typeface="Trebuchet MS" pitchFamily="32" charset="0"/>
              </a:rPr>
              <a:t> = </a:t>
            </a: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sistemas</a:t>
            </a:r>
            <a:r>
              <a:rPr lang="en-US" sz="1900" dirty="0">
                <a:solidFill>
                  <a:srgbClr val="C00000"/>
                </a:solidFill>
                <a:latin typeface="Trebuchet MS" pitchFamily="32" charset="0"/>
              </a:rPr>
              <a:t> </a:t>
            </a: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finais</a:t>
            </a:r>
            <a:endParaRPr lang="en-US" sz="1900" dirty="0">
              <a:solidFill>
                <a:srgbClr val="C00000"/>
              </a:solidFill>
              <a:latin typeface="Trebuchet MS" pitchFamily="32" charset="0"/>
            </a:endParaRP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en-US" sz="1900" dirty="0" err="1">
                <a:latin typeface="Trebuchet MS" pitchFamily="32" charset="0"/>
              </a:rPr>
              <a:t>Executando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aplicações</a:t>
            </a:r>
            <a:r>
              <a:rPr lang="en-US" sz="1900" dirty="0">
                <a:solidFill>
                  <a:srgbClr val="C00000"/>
                </a:solidFill>
                <a:latin typeface="Trebuchet MS" pitchFamily="32" charset="0"/>
              </a:rPr>
              <a:t> </a:t>
            </a: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distribuídas</a:t>
            </a:r>
            <a:endParaRPr lang="en-US" sz="1900" dirty="0">
              <a:solidFill>
                <a:srgbClr val="C00000"/>
              </a:solidFill>
              <a:latin typeface="Trebuchet MS" pitchFamily="32" charset="0"/>
            </a:endParaRP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en-US" sz="1900" dirty="0">
                <a:solidFill>
                  <a:srgbClr val="C00000"/>
                </a:solidFill>
                <a:latin typeface="Trebuchet MS" pitchFamily="32" charset="0"/>
              </a:rPr>
              <a:t>Enlaces de </a:t>
            </a: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comunicação</a:t>
            </a:r>
            <a:endParaRPr lang="en-US" sz="1900" dirty="0">
              <a:solidFill>
                <a:srgbClr val="C00000"/>
              </a:solidFill>
              <a:latin typeface="Trebuchet MS" pitchFamily="32" charset="0"/>
            </a:endParaRPr>
          </a:p>
          <a:p>
            <a:pPr marL="190500" indent="-190500"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</a:rPr>
              <a:t>	</a:t>
            </a:r>
            <a:r>
              <a:rPr lang="en-US" sz="1900" dirty="0" err="1">
                <a:latin typeface="Trebuchet MS" pitchFamily="32" charset="0"/>
              </a:rPr>
              <a:t>fibra</a:t>
            </a:r>
            <a:r>
              <a:rPr lang="en-US" sz="1900" dirty="0">
                <a:latin typeface="Trebuchet MS" pitchFamily="32" charset="0"/>
              </a:rPr>
              <a:t>, </a:t>
            </a:r>
            <a:r>
              <a:rPr lang="en-US" sz="1900" dirty="0" err="1">
                <a:latin typeface="Trebuchet MS" pitchFamily="32" charset="0"/>
              </a:rPr>
              <a:t>cobre</a:t>
            </a:r>
            <a:r>
              <a:rPr lang="en-US" sz="1900" dirty="0">
                <a:latin typeface="Trebuchet MS" pitchFamily="32" charset="0"/>
              </a:rPr>
              <a:t>, </a:t>
            </a:r>
            <a:r>
              <a:rPr lang="en-US" sz="1900" dirty="0" err="1">
                <a:latin typeface="Trebuchet MS" pitchFamily="32" charset="0"/>
              </a:rPr>
              <a:t>rádio</a:t>
            </a:r>
            <a:r>
              <a:rPr lang="en-US" sz="1900" dirty="0">
                <a:latin typeface="Trebuchet MS" pitchFamily="32" charset="0"/>
              </a:rPr>
              <a:t>, </a:t>
            </a:r>
            <a:r>
              <a:rPr lang="en-US" sz="1900" dirty="0" err="1">
                <a:latin typeface="Trebuchet MS" pitchFamily="32" charset="0"/>
              </a:rPr>
              <a:t>satélite</a:t>
            </a:r>
            <a:endParaRPr lang="en-US" sz="1900" dirty="0">
              <a:latin typeface="Trebuchet MS" pitchFamily="32" charset="0"/>
            </a:endParaRPr>
          </a:p>
          <a:p>
            <a:pPr marL="190500" indent="-190500"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</a:rPr>
              <a:t>	</a:t>
            </a:r>
            <a:r>
              <a:rPr lang="en-US" sz="1900" dirty="0" err="1">
                <a:latin typeface="Trebuchet MS" pitchFamily="32" charset="0"/>
              </a:rPr>
              <a:t>taxa</a:t>
            </a:r>
            <a:r>
              <a:rPr lang="en-US" sz="1900" dirty="0">
                <a:latin typeface="Trebuchet MS" pitchFamily="32" charset="0"/>
              </a:rPr>
              <a:t> de transmissão = </a:t>
            </a: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largura</a:t>
            </a:r>
            <a:r>
              <a:rPr lang="en-US" sz="1900" dirty="0">
                <a:solidFill>
                  <a:srgbClr val="C00000"/>
                </a:solidFill>
                <a:latin typeface="Trebuchet MS" pitchFamily="32" charset="0"/>
              </a:rPr>
              <a:t> </a:t>
            </a:r>
          </a:p>
          <a:p>
            <a:pPr marL="190500" indent="-190500"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>
                <a:solidFill>
                  <a:srgbClr val="C00000"/>
                </a:solidFill>
                <a:latin typeface="Trebuchet MS" pitchFamily="32" charset="0"/>
              </a:rPr>
              <a:t>	de </a:t>
            </a: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banda</a:t>
            </a:r>
            <a:endParaRPr lang="en-US" sz="1900" dirty="0">
              <a:solidFill>
                <a:srgbClr val="C00000"/>
              </a:solidFill>
              <a:latin typeface="Trebuchet MS" pitchFamily="32" charset="0"/>
            </a:endParaRP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Roteadores</a:t>
            </a:r>
            <a:r>
              <a:rPr lang="en-US" sz="1900" dirty="0">
                <a:solidFill>
                  <a:srgbClr val="C00000"/>
                </a:solidFill>
                <a:latin typeface="Trebuchet MS" pitchFamily="32" charset="0"/>
              </a:rPr>
              <a:t>: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enviam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pacotes</a:t>
            </a:r>
            <a:r>
              <a:rPr lang="en-US" sz="1900" dirty="0">
                <a:latin typeface="Trebuchet MS" pitchFamily="32" charset="0"/>
              </a:rPr>
              <a:t> </a:t>
            </a: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</a:rPr>
              <a:t>	blocos de dados)</a:t>
            </a: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  <a:sym typeface="Symbol" pitchFamily="18" charset="2"/>
              </a:rPr>
              <a:t> Redes comutadas por pacotes = redes de transporte de rodovias.</a:t>
            </a:r>
            <a:endParaRPr lang="pt-BR" sz="1900" dirty="0">
              <a:latin typeface="Trebuchet MS" pitchFamily="32" charset="0"/>
            </a:endParaRPr>
          </a:p>
          <a:p>
            <a:pPr marL="190500" indent="-190500">
              <a:lnSpc>
                <a:spcPct val="120000"/>
              </a:lnSpc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endParaRPr lang="en-US" sz="1900" dirty="0">
              <a:latin typeface="Trebuchet MS" pitchFamily="32" charset="0"/>
            </a:endParaRPr>
          </a:p>
          <a:p>
            <a:pPr marL="190500" indent="-1905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1900" dirty="0">
              <a:latin typeface="Trebuchet MS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85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C:\Users\WarleyJr\AppData\Local\Microsoft\Windows\Temporary Internet Files\Content.IE5\1B2JGUE8\MP900442400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81" y="3044939"/>
            <a:ext cx="1584307" cy="105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4364" y="548680"/>
            <a:ext cx="8435280" cy="990600"/>
          </a:xfrm>
        </p:spPr>
        <p:txBody>
          <a:bodyPr>
            <a:normAutofit fontScale="90000"/>
          </a:bodyPr>
          <a:lstStyle/>
          <a:p>
            <a:r>
              <a:rPr lang="pt-BR" dirty="0"/>
              <a:t>Redes Comutadas por Pacotes - Exemplo</a:t>
            </a:r>
          </a:p>
        </p:txBody>
      </p:sp>
      <p:pic>
        <p:nvPicPr>
          <p:cNvPr id="45058" name="Picture 2" descr="C:\Users\WarleyJr\AppData\Local\Microsoft\Windows\Temporary Internet Files\Content.IE5\TVXO11JV\MC900233788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556" y="3082646"/>
            <a:ext cx="1761083" cy="131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WarleyJr\AppData\Local\Microsoft\Windows\Temporary Internet Files\Content.IE5\1B2JGUE8\MP90044240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81" y="4095875"/>
            <a:ext cx="1037210" cy="69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ipse 10"/>
          <p:cNvSpPr/>
          <p:nvPr/>
        </p:nvSpPr>
        <p:spPr>
          <a:xfrm>
            <a:off x="5660870" y="3370235"/>
            <a:ext cx="1368152" cy="13472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5061" name="Picture 5" descr="C:\Users\WarleyJr\AppData\Local\Microsoft\Windows\Temporary Internet Files\Content.IE5\WF4VVDI6\MC90003003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517" y="3129164"/>
            <a:ext cx="1103733" cy="14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to 12"/>
          <p:cNvCxnSpPr/>
          <p:nvPr/>
        </p:nvCxnSpPr>
        <p:spPr>
          <a:xfrm>
            <a:off x="3572638" y="4065594"/>
            <a:ext cx="20882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do 14"/>
          <p:cNvCxnSpPr>
            <a:stCxn id="11" idx="0"/>
          </p:cNvCxnSpPr>
          <p:nvPr/>
        </p:nvCxnSpPr>
        <p:spPr>
          <a:xfrm rot="5400000" flipH="1" flipV="1">
            <a:off x="7125677" y="1882713"/>
            <a:ext cx="706793" cy="2268252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11" idx="4"/>
          </p:cNvCxnSpPr>
          <p:nvPr/>
        </p:nvCxnSpPr>
        <p:spPr>
          <a:xfrm rot="16200000" flipH="1">
            <a:off x="6993936" y="4068514"/>
            <a:ext cx="970275" cy="2268253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8613199" y="2663442"/>
            <a:ext cx="0" cy="30243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8613200" y="3815570"/>
            <a:ext cx="100811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C:\Users\WarleyJr\AppData\Local\Microsoft\Windows\Temporary Internet Files\Content.IE5\1B2JGUE8\MP900442400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3" y="5399746"/>
            <a:ext cx="1128390" cy="75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C:\Users\WarleyJr\AppData\Local\Microsoft\Windows\Temporary Internet Files\Content.IE5\1B2JGUE8\MP900442400[1]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744" y="2069269"/>
            <a:ext cx="1614407" cy="107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WarleyJr\AppData\Local\Microsoft\Windows\Temporary Internet Files\Content.IE5\1B2JGUE8\MP900442400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961" y="3967877"/>
            <a:ext cx="1090480" cy="7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Users\WarleyJr\AppData\Local\Microsoft\Windows\Temporary Internet Files\Content.IE5\1B2JGUE8\MP900442400[1]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634" y="2852129"/>
            <a:ext cx="1554317" cy="103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4354855" y="3319885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146011" y="4179952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7034464" y="2341245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827015" y="5531393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8489319" y="4091004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8488661" y="3129163"/>
            <a:ext cx="39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968304" y="2156579"/>
            <a:ext cx="172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Sistema Final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4034273" y="2378053"/>
            <a:ext cx="103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Pacote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3559436" y="5399747"/>
            <a:ext cx="172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Enlace de Comunicação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5071482" y="1688734"/>
            <a:ext cx="1725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Comutadores de pacotes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9117255" y="2037002"/>
            <a:ext cx="172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Sistema Final</a:t>
            </a:r>
          </a:p>
        </p:txBody>
      </p:sp>
      <p:cxnSp>
        <p:nvCxnSpPr>
          <p:cNvPr id="6" name="Conector de seta reta 5"/>
          <p:cNvCxnSpPr>
            <a:stCxn id="4" idx="2"/>
          </p:cNvCxnSpPr>
          <p:nvPr/>
        </p:nvCxnSpPr>
        <p:spPr>
          <a:xfrm flipH="1">
            <a:off x="2831054" y="2525911"/>
            <a:ext cx="1" cy="619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4463791" y="2729414"/>
            <a:ext cx="1" cy="478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5156814" y="5202640"/>
            <a:ext cx="1188132" cy="5732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57" name="Conector de seta reta 45056"/>
          <p:cNvCxnSpPr>
            <a:stCxn id="30" idx="2"/>
          </p:cNvCxnSpPr>
          <p:nvPr/>
        </p:nvCxnSpPr>
        <p:spPr>
          <a:xfrm>
            <a:off x="5934232" y="2335065"/>
            <a:ext cx="302702" cy="984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063" name="Conector de seta reta 45062"/>
          <p:cNvCxnSpPr>
            <a:stCxn id="31" idx="2"/>
          </p:cNvCxnSpPr>
          <p:nvPr/>
        </p:nvCxnSpPr>
        <p:spPr>
          <a:xfrm flipH="1">
            <a:off x="9980005" y="2406335"/>
            <a:ext cx="1" cy="7392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6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 que é a Internet?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838200" y="1690688"/>
            <a:ext cx="4186808" cy="41970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190500" indent="-190500">
              <a:spcBef>
                <a:spcPct val="0"/>
              </a:spcBef>
              <a:buClr>
                <a:schemeClr val="tx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pt-BR" sz="1900" dirty="0">
                <a:solidFill>
                  <a:srgbClr val="C00000"/>
                </a:solidFill>
                <a:latin typeface="Trebuchet MS" pitchFamily="32" charset="0"/>
                <a:sym typeface="Symbol" pitchFamily="18" charset="2"/>
              </a:rPr>
              <a:t>ISP</a:t>
            </a:r>
            <a:r>
              <a:rPr lang="pt-BR" sz="1900" dirty="0">
                <a:solidFill>
                  <a:srgbClr val="C00000"/>
                </a:solidFill>
                <a:latin typeface="Trebuchet MS" pitchFamily="32" charset="0"/>
              </a:rPr>
              <a:t>:</a:t>
            </a:r>
            <a:r>
              <a:rPr lang="pt-BR" sz="1900" dirty="0">
                <a:solidFill>
                  <a:srgbClr val="FF0000"/>
                </a:solidFill>
                <a:latin typeface="Trebuchet MS" pitchFamily="32" charset="0"/>
              </a:rPr>
              <a:t> </a:t>
            </a:r>
            <a:r>
              <a:rPr lang="pt-BR" sz="1900" dirty="0">
                <a:latin typeface="Trebuchet MS" pitchFamily="32" charset="0"/>
              </a:rPr>
              <a:t>é uma rede de comutadores de pacotes e enlaces de comunicação</a:t>
            </a:r>
          </a:p>
          <a:p>
            <a:pPr marL="190500" indent="-190500">
              <a:spcBef>
                <a:spcPct val="0"/>
              </a:spcBef>
              <a:buClr>
                <a:schemeClr val="tx1"/>
              </a:buClr>
              <a:buSzPct val="76000"/>
              <a:defRPr/>
            </a:pPr>
            <a:endParaRPr lang="pt-BR" sz="1900" dirty="0">
              <a:latin typeface="Trebuchet MS" pitchFamily="32" charset="0"/>
              <a:sym typeface="Symbol" pitchFamily="18" charset="2"/>
            </a:endParaRPr>
          </a:p>
          <a:p>
            <a:pPr marL="190500" indent="-190500">
              <a:spcBef>
                <a:spcPct val="0"/>
              </a:spcBef>
              <a:buClr>
                <a:schemeClr val="tx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pt-BR" sz="1900" dirty="0">
                <a:solidFill>
                  <a:srgbClr val="C00000"/>
                </a:solidFill>
                <a:latin typeface="Trebuchet MS" pitchFamily="32" charset="0"/>
              </a:rPr>
              <a:t>Protocolos:</a:t>
            </a:r>
            <a:r>
              <a:rPr lang="pt-BR" sz="1900" dirty="0">
                <a:solidFill>
                  <a:srgbClr val="FF0000"/>
                </a:solidFill>
                <a:latin typeface="Trebuchet MS" pitchFamily="32" charset="0"/>
              </a:rPr>
              <a:t> </a:t>
            </a:r>
            <a:r>
              <a:rPr lang="pt-BR" sz="1900" dirty="0">
                <a:latin typeface="Trebuchet MS" pitchFamily="32" charset="0"/>
              </a:rPr>
              <a:t>controlam o envio e a</a:t>
            </a:r>
          </a:p>
          <a:p>
            <a:pPr marL="190500" indent="-190500">
              <a:spcBef>
                <a:spcPct val="0"/>
              </a:spcBef>
              <a:buClr>
                <a:schemeClr val="tx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</a:rPr>
              <a:t>	recepção de mensagens</a:t>
            </a:r>
          </a:p>
          <a:p>
            <a:pPr marL="190500" indent="-190500"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</a:rPr>
              <a:t>	ex.: TCP, IP, HTTP, FTP,  PPP</a:t>
            </a:r>
          </a:p>
          <a:p>
            <a:pPr marL="190500" indent="-190500">
              <a:spcBef>
                <a:spcPct val="0"/>
              </a:spcBef>
              <a:buClr>
                <a:schemeClr val="tx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pt-BR" sz="1900" dirty="0">
                <a:solidFill>
                  <a:srgbClr val="C00000"/>
                </a:solidFill>
                <a:latin typeface="Trebuchet MS" pitchFamily="32" charset="0"/>
              </a:rPr>
              <a:t>Internet:</a:t>
            </a:r>
            <a:r>
              <a:rPr lang="pt-BR" sz="1900" i="1" dirty="0">
                <a:solidFill>
                  <a:srgbClr val="C00000"/>
                </a:solidFill>
                <a:latin typeface="Trebuchet MS" pitchFamily="32" charset="0"/>
              </a:rPr>
              <a:t> </a:t>
            </a:r>
            <a:r>
              <a:rPr lang="pt-BR" sz="1900" dirty="0">
                <a:solidFill>
                  <a:srgbClr val="C00000"/>
                </a:solidFill>
                <a:latin typeface="Trebuchet MS" pitchFamily="32" charset="0"/>
              </a:rPr>
              <a:t>“rede de redes”</a:t>
            </a:r>
          </a:p>
          <a:p>
            <a:pPr marL="190500" indent="-190500">
              <a:spcBef>
                <a:spcPct val="0"/>
              </a:spcBef>
              <a:buClr>
                <a:schemeClr val="tx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</a:rPr>
              <a:t>	fracamente hierárquica</a:t>
            </a:r>
          </a:p>
          <a:p>
            <a:pPr marL="190500" indent="-190500">
              <a:spcBef>
                <a:spcPct val="0"/>
              </a:spcBef>
              <a:buClr>
                <a:schemeClr val="tx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</a:rPr>
              <a:t>	Internet pública e Internets </a:t>
            </a:r>
          </a:p>
          <a:p>
            <a:pPr marL="190500" indent="-190500">
              <a:spcBef>
                <a:spcPct val="0"/>
              </a:spcBef>
              <a:spcAft>
                <a:spcPct val="30000"/>
              </a:spcAft>
              <a:buClr>
                <a:schemeClr val="tx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</a:rPr>
              <a:t>	privadas (intranets)</a:t>
            </a:r>
          </a:p>
          <a:p>
            <a:pPr marL="190500" indent="-190500"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pt-BR" sz="1900" dirty="0">
                <a:solidFill>
                  <a:srgbClr val="C00000"/>
                </a:solidFill>
                <a:latin typeface="Trebuchet MS" pitchFamily="32" charset="0"/>
              </a:rPr>
              <a:t>Internet standards</a:t>
            </a:r>
          </a:p>
          <a:p>
            <a:pPr marL="190500" indent="-190500"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</a:rPr>
              <a:t>	RFC: </a:t>
            </a:r>
            <a:r>
              <a:rPr lang="pt-BR" sz="1900" dirty="0" err="1">
                <a:latin typeface="Trebuchet MS" pitchFamily="32" charset="0"/>
              </a:rPr>
              <a:t>Request</a:t>
            </a:r>
            <a:r>
              <a:rPr lang="pt-BR" sz="1900" dirty="0">
                <a:latin typeface="Trebuchet MS" pitchFamily="32" charset="0"/>
              </a:rPr>
              <a:t> for </a:t>
            </a:r>
            <a:r>
              <a:rPr lang="pt-BR" sz="1900" dirty="0" err="1">
                <a:latin typeface="Trebuchet MS" pitchFamily="32" charset="0"/>
              </a:rPr>
              <a:t>comments</a:t>
            </a:r>
            <a:endParaRPr lang="pt-BR" sz="1900" dirty="0">
              <a:latin typeface="Trebuchet MS" pitchFamily="32" charset="0"/>
            </a:endParaRPr>
          </a:p>
          <a:p>
            <a:pPr marL="190500" indent="-190500"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</a:rPr>
              <a:t>	IETF: Internet </a:t>
            </a:r>
            <a:r>
              <a:rPr lang="pt-BR" sz="1900" dirty="0" err="1">
                <a:latin typeface="Trebuchet MS" pitchFamily="32" charset="0"/>
              </a:rPr>
              <a:t>Engineering</a:t>
            </a:r>
            <a:r>
              <a:rPr lang="pt-BR" sz="1900" dirty="0">
                <a:latin typeface="Trebuchet MS" pitchFamily="32" charset="0"/>
              </a:rPr>
              <a:t> </a:t>
            </a:r>
            <a:r>
              <a:rPr lang="pt-BR" sz="1900" dirty="0" err="1">
                <a:latin typeface="Trebuchet MS" pitchFamily="32" charset="0"/>
              </a:rPr>
              <a:t>Task</a:t>
            </a:r>
            <a:r>
              <a:rPr lang="pt-BR" sz="1900" dirty="0">
                <a:latin typeface="Trebuchet MS" pitchFamily="32" charset="0"/>
              </a:rPr>
              <a:t> Force</a:t>
            </a:r>
          </a:p>
        </p:txBody>
      </p:sp>
      <p:pic>
        <p:nvPicPr>
          <p:cNvPr id="5" name="Picture 270" descr="F:\PUBLISH\PEARSON\Slides\Kurose\figs\f01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6315" y="1027906"/>
            <a:ext cx="4452364" cy="5200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1005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29" descr="F:\PUBLISH\PEARSON\Slides\Kurose\figs\f01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25" y="1465626"/>
            <a:ext cx="4638675" cy="4589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Serviços de Internet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35149" y="1465626"/>
            <a:ext cx="4984750" cy="480519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90500" indent="-190500">
              <a:spcBef>
                <a:spcPct val="0"/>
              </a:spcBef>
              <a:buClr>
                <a:schemeClr val="accent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pt-BR" sz="1900" dirty="0" err="1">
                <a:solidFill>
                  <a:srgbClr val="C00000"/>
                </a:solidFill>
                <a:latin typeface="Trebuchet MS" pitchFamily="32" charset="0"/>
              </a:rPr>
              <a:t>Infra-estrutura</a:t>
            </a:r>
            <a:r>
              <a:rPr lang="pt-BR" sz="1900" dirty="0">
                <a:solidFill>
                  <a:srgbClr val="C00000"/>
                </a:solidFill>
                <a:latin typeface="Trebuchet MS" pitchFamily="32" charset="0"/>
              </a:rPr>
              <a:t>  de fornecimento de serviços a aplicações distribuídas</a:t>
            </a:r>
            <a:r>
              <a:rPr lang="pt-BR" sz="1900" dirty="0">
                <a:latin typeface="Trebuchet MS" pitchFamily="32" charset="0"/>
              </a:rPr>
              <a:t>:</a:t>
            </a:r>
          </a:p>
          <a:p>
            <a:pPr marL="190500" indent="-1905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</a:rPr>
              <a:t>	Web, e-mail, jogos, e-commerce,</a:t>
            </a:r>
          </a:p>
          <a:p>
            <a:pPr marL="190500" indent="-190500"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</a:rPr>
              <a:t>	compartilhamento de arquivos. </a:t>
            </a:r>
            <a:endParaRPr lang="pt-BR" sz="1900" i="1" dirty="0">
              <a:solidFill>
                <a:srgbClr val="FF0000"/>
              </a:solidFill>
              <a:latin typeface="Trebuchet MS" pitchFamily="32" charset="0"/>
            </a:endParaRPr>
          </a:p>
          <a:p>
            <a:pPr marL="190500" indent="-1905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pt-BR" sz="1900" dirty="0">
                <a:solidFill>
                  <a:srgbClr val="C00000"/>
                </a:solidFill>
                <a:latin typeface="Trebuchet MS" pitchFamily="32" charset="0"/>
                <a:sym typeface="Symbol" pitchFamily="18" charset="2"/>
              </a:rPr>
              <a:t>API da Internet</a:t>
            </a:r>
            <a:r>
              <a:rPr lang="pt-BR" sz="1900" dirty="0">
                <a:latin typeface="Trebuchet MS" pitchFamily="32" charset="0"/>
                <a:sym typeface="Symbol" pitchFamily="18" charset="2"/>
              </a:rPr>
              <a:t>: Interface de Programação  que especifica como o </a:t>
            </a:r>
            <a:r>
              <a:rPr lang="pt-BR" sz="1900" dirty="0">
                <a:solidFill>
                  <a:srgbClr val="C00000"/>
                </a:solidFill>
                <a:latin typeface="Trebuchet MS" pitchFamily="32" charset="0"/>
                <a:sym typeface="Symbol" pitchFamily="18" charset="2"/>
              </a:rPr>
              <a:t>componente de software</a:t>
            </a:r>
            <a:r>
              <a:rPr lang="pt-BR" sz="1900" dirty="0">
                <a:latin typeface="Trebuchet MS" pitchFamily="32" charset="0"/>
                <a:sym typeface="Symbol" pitchFamily="18" charset="2"/>
              </a:rPr>
              <a:t>, executado no sistema final solicita à infraestrutura da Internet que envie dados a um componente de software de destino específico, executado em outro sistema final. </a:t>
            </a:r>
          </a:p>
          <a:p>
            <a:pPr marL="190500" indent="-19050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pt-BR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pt-BR" sz="1900" dirty="0">
                <a:solidFill>
                  <a:srgbClr val="C00000"/>
                </a:solidFill>
                <a:latin typeface="Trebuchet MS" pitchFamily="32" charset="0"/>
                <a:sym typeface="Symbol" pitchFamily="18" charset="2"/>
              </a:rPr>
              <a:t>API da Internet</a:t>
            </a:r>
            <a:r>
              <a:rPr lang="pt-BR" sz="1900" dirty="0">
                <a:latin typeface="Trebuchet MS" pitchFamily="32" charset="0"/>
                <a:sym typeface="Symbol" pitchFamily="18" charset="2"/>
              </a:rPr>
              <a:t>: Conjunto de regras que o software emissor deve cumprir para que a Internet seja capaz de enviar os dados ao componente de destino.  </a:t>
            </a:r>
            <a:endParaRPr lang="pt-BR" sz="1900" dirty="0">
              <a:latin typeface="Trebuchet MS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23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API da Internet - Exemplo</a:t>
            </a:r>
          </a:p>
        </p:txBody>
      </p:sp>
      <p:pic>
        <p:nvPicPr>
          <p:cNvPr id="46084" name="Picture 4" descr="C:\Users\WarleyJr\AppData\Local\Microsoft\Windows\Temporary Internet Files\Content.IE5\WF4VVDI6\MC900440581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468" y="3391476"/>
            <a:ext cx="1404662" cy="136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C:\Users\WarleyJr\AppData\Local\Microsoft\Windows\Temporary Internet Files\Content.IE5\TVXO11JV\MC900440586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244" y="3372532"/>
            <a:ext cx="1443360" cy="140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C:\Users\WarleyJr\AppData\Local\Microsoft\Windows\Temporary Internet Files\Content.IE5\WF4VVDI6\MC900433831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04" y="1337447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C:\Users\WarleyJr\AppData\Local\Microsoft\Windows\Temporary Internet Files\Content.IE5\WF4VVDI6\MC900431536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668" y="2363759"/>
            <a:ext cx="878742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C:\Users\WarleyJr\AppData\Local\Microsoft\Windows\Temporary Internet Files\Content.IE5\WF4VVDI6\MC900431536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092" y="2381563"/>
            <a:ext cx="878742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/>
          <p:cNvCxnSpPr/>
          <p:nvPr/>
        </p:nvCxnSpPr>
        <p:spPr>
          <a:xfrm flipV="1">
            <a:off x="2452800" y="2076388"/>
            <a:ext cx="3474133" cy="129614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/>
          <p:nvPr/>
        </p:nvCxnSpPr>
        <p:spPr>
          <a:xfrm>
            <a:off x="6070948" y="2076388"/>
            <a:ext cx="3229474" cy="144854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5812108" y="3889218"/>
            <a:ext cx="806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/>
              <a:t>API</a:t>
            </a:r>
          </a:p>
        </p:txBody>
      </p:sp>
      <p:cxnSp>
        <p:nvCxnSpPr>
          <p:cNvPr id="4" name="Conector de seta reta 3"/>
          <p:cNvCxnSpPr>
            <a:stCxn id="10" idx="0"/>
          </p:cNvCxnSpPr>
          <p:nvPr/>
        </p:nvCxnSpPr>
        <p:spPr>
          <a:xfrm flipH="1" flipV="1">
            <a:off x="6215426" y="2724461"/>
            <a:ext cx="1" cy="11647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1746116" y="5388757"/>
            <a:ext cx="3445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/>
              <a:t>Componente de software de origem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7511108" y="5370794"/>
            <a:ext cx="2883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u="sng" dirty="0"/>
              <a:t>Componente de software de destino</a:t>
            </a: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2686572" y="4775234"/>
            <a:ext cx="0" cy="6135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9456924" y="4804355"/>
            <a:ext cx="0" cy="6135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09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 que é um protocolo?</a:t>
            </a:r>
          </a:p>
        </p:txBody>
      </p:sp>
      <p:pic>
        <p:nvPicPr>
          <p:cNvPr id="4" name="Picture 53" descr="F:\PUBLISH\PEARSON\Slides\Kurose\figs\f01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7924" y="1890714"/>
            <a:ext cx="6401754" cy="437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694999" y="1371600"/>
            <a:ext cx="8867775" cy="533400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sz="2100" dirty="0">
                <a:solidFill>
                  <a:srgbClr val="C00000"/>
                </a:solidFill>
                <a:latin typeface="Trebuchet MS" pitchFamily="32" charset="0"/>
              </a:rPr>
              <a:t>Um protocolo humano e um protocolo de redes de computadores:</a:t>
            </a:r>
          </a:p>
        </p:txBody>
      </p:sp>
    </p:spTree>
    <p:extLst>
      <p:ext uri="{BB962C8B-B14F-4D97-AF65-F5344CB8AC3E}">
        <p14:creationId xmlns:p14="http://schemas.microsoft.com/office/powerpoint/2010/main" val="160143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 que é um protocolo?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200" y="1486422"/>
            <a:ext cx="8947150" cy="47133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274320" indent="-27432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Protocolos</a:t>
            </a:r>
            <a:r>
              <a:rPr lang="en-US" sz="1900" dirty="0">
                <a:solidFill>
                  <a:srgbClr val="C00000"/>
                </a:solidFill>
                <a:latin typeface="Trebuchet MS" pitchFamily="32" charset="0"/>
              </a:rPr>
              <a:t> </a:t>
            </a: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humanos</a:t>
            </a:r>
            <a:r>
              <a:rPr lang="en-US" sz="1900" dirty="0">
                <a:solidFill>
                  <a:srgbClr val="C00000"/>
                </a:solidFill>
                <a:latin typeface="Trebuchet MS" pitchFamily="32" charset="0"/>
              </a:rPr>
              <a:t>:</a:t>
            </a:r>
          </a:p>
          <a:p>
            <a:pPr marL="274320" indent="-27432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en-US" sz="1900" dirty="0">
                <a:latin typeface="Trebuchet MS" pitchFamily="32" charset="0"/>
              </a:rPr>
              <a:t>“Que horas </a:t>
            </a:r>
            <a:r>
              <a:rPr lang="en-US" sz="1900" dirty="0" err="1">
                <a:latin typeface="Trebuchet MS" pitchFamily="32" charset="0"/>
              </a:rPr>
              <a:t>são</a:t>
            </a:r>
            <a:r>
              <a:rPr lang="en-US" sz="1900" dirty="0">
                <a:latin typeface="Trebuchet MS" pitchFamily="32" charset="0"/>
              </a:rPr>
              <a:t>?”</a:t>
            </a:r>
          </a:p>
          <a:p>
            <a:pPr marL="274320" indent="-27432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en-US" sz="1900" dirty="0">
                <a:latin typeface="Trebuchet MS" pitchFamily="32" charset="0"/>
              </a:rPr>
              <a:t>“</a:t>
            </a:r>
            <a:r>
              <a:rPr lang="en-US" sz="1900" dirty="0" err="1">
                <a:latin typeface="Trebuchet MS" pitchFamily="32" charset="0"/>
              </a:rPr>
              <a:t>Eu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tenho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uma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pergunta</a:t>
            </a:r>
            <a:r>
              <a:rPr lang="en-US" sz="1900" dirty="0">
                <a:latin typeface="Trebuchet MS" pitchFamily="32" charset="0"/>
              </a:rPr>
              <a:t>.”</a:t>
            </a:r>
          </a:p>
          <a:p>
            <a:pPr marL="274320" indent="-27432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  <a:sym typeface="Symbol" pitchFamily="18" charset="2"/>
              </a:rPr>
              <a:t>  </a:t>
            </a:r>
            <a:r>
              <a:rPr lang="en-US" sz="1900" dirty="0" err="1">
                <a:latin typeface="Trebuchet MS" pitchFamily="32" charset="0"/>
              </a:rPr>
              <a:t>Apresentações</a:t>
            </a:r>
            <a:endParaRPr lang="en-US" sz="1900" dirty="0">
              <a:latin typeface="Trebuchet MS" pitchFamily="32" charset="0"/>
            </a:endParaRPr>
          </a:p>
          <a:p>
            <a:pPr marL="274320" indent="-27432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en-US" sz="1900" dirty="0">
                <a:latin typeface="Trebuchet MS" pitchFamily="32" charset="0"/>
              </a:rPr>
              <a:t>… </a:t>
            </a:r>
            <a:r>
              <a:rPr lang="en-US" sz="1900" dirty="0" err="1">
                <a:latin typeface="Trebuchet MS" pitchFamily="32" charset="0"/>
              </a:rPr>
              <a:t>msgs</a:t>
            </a:r>
            <a:r>
              <a:rPr lang="en-US" sz="1900" dirty="0">
                <a:latin typeface="Trebuchet MS" pitchFamily="32" charset="0"/>
              </a:rPr>
              <a:t> específicas </a:t>
            </a:r>
            <a:r>
              <a:rPr lang="en-US" sz="1900" dirty="0" err="1">
                <a:latin typeface="Trebuchet MS" pitchFamily="32" charset="0"/>
              </a:rPr>
              <a:t>enviadas</a:t>
            </a:r>
            <a:endParaRPr lang="en-US" sz="1900" dirty="0">
              <a:latin typeface="Trebuchet MS" pitchFamily="32" charset="0"/>
            </a:endParaRPr>
          </a:p>
          <a:p>
            <a:pPr marL="274320" indent="-27432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en-US" sz="1900" dirty="0">
                <a:latin typeface="Trebuchet MS" pitchFamily="32" charset="0"/>
              </a:rPr>
              <a:t>… </a:t>
            </a:r>
            <a:r>
              <a:rPr lang="pt-BR" sz="1900" dirty="0">
                <a:latin typeface="Trebuchet MS" pitchFamily="32" charset="0"/>
              </a:rPr>
              <a:t>ações</a:t>
            </a:r>
            <a:r>
              <a:rPr lang="en-US" sz="1900" dirty="0">
                <a:latin typeface="Trebuchet MS" pitchFamily="32" charset="0"/>
              </a:rPr>
              <a:t> específicas </a:t>
            </a:r>
            <a:r>
              <a:rPr lang="en-US" sz="1900" dirty="0" err="1">
                <a:latin typeface="Trebuchet MS" pitchFamily="32" charset="0"/>
              </a:rPr>
              <a:t>tomadas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quando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msgs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são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recebidas</a:t>
            </a:r>
            <a:r>
              <a:rPr lang="en-US" sz="1900" dirty="0">
                <a:latin typeface="Trebuchet MS" pitchFamily="32" charset="0"/>
              </a:rPr>
              <a:t> ou outros </a:t>
            </a:r>
            <a:r>
              <a:rPr lang="en-US" sz="1900" dirty="0" err="1">
                <a:latin typeface="Trebuchet MS" pitchFamily="32" charset="0"/>
              </a:rPr>
              <a:t>eventos</a:t>
            </a:r>
            <a:endParaRPr lang="en-US" sz="1900" dirty="0">
              <a:latin typeface="Trebuchet MS" pitchFamily="32" charset="0"/>
            </a:endParaRPr>
          </a:p>
          <a:p>
            <a:pPr marL="274320" indent="-274320">
              <a:lnSpc>
                <a:spcPct val="12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Protocolos</a:t>
            </a:r>
            <a:r>
              <a:rPr lang="en-US" sz="1900" dirty="0">
                <a:solidFill>
                  <a:srgbClr val="C00000"/>
                </a:solidFill>
                <a:latin typeface="Trebuchet MS" pitchFamily="32" charset="0"/>
              </a:rPr>
              <a:t> de </a:t>
            </a:r>
            <a:r>
              <a:rPr lang="en-US" sz="1900" dirty="0" err="1">
                <a:solidFill>
                  <a:srgbClr val="C00000"/>
                </a:solidFill>
                <a:latin typeface="Trebuchet MS" pitchFamily="32" charset="0"/>
              </a:rPr>
              <a:t>rede</a:t>
            </a:r>
            <a:r>
              <a:rPr lang="en-US" sz="1900" dirty="0">
                <a:solidFill>
                  <a:srgbClr val="C00000"/>
                </a:solidFill>
                <a:latin typeface="Trebuchet MS" pitchFamily="32" charset="0"/>
              </a:rPr>
              <a:t>:</a:t>
            </a:r>
          </a:p>
          <a:p>
            <a:pPr marL="274320" indent="-27432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en-US" sz="1900" dirty="0" err="1">
                <a:latin typeface="Trebuchet MS" pitchFamily="32" charset="0"/>
              </a:rPr>
              <a:t>Máquinas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em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pt-BR" sz="1900" dirty="0">
                <a:latin typeface="Trebuchet MS" pitchFamily="32" charset="0"/>
              </a:rPr>
              <a:t>vez</a:t>
            </a:r>
            <a:r>
              <a:rPr lang="en-US" sz="1900" dirty="0">
                <a:latin typeface="Trebuchet MS" pitchFamily="32" charset="0"/>
              </a:rPr>
              <a:t> de </a:t>
            </a:r>
            <a:r>
              <a:rPr lang="en-US" sz="1900" dirty="0" err="1">
                <a:latin typeface="Trebuchet MS" pitchFamily="32" charset="0"/>
              </a:rPr>
              <a:t>humanos</a:t>
            </a:r>
            <a:endParaRPr lang="en-US" sz="1900" dirty="0">
              <a:latin typeface="Trebuchet MS" pitchFamily="32" charset="0"/>
            </a:endParaRPr>
          </a:p>
          <a:p>
            <a:pPr marL="274320" indent="-27432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defRPr/>
            </a:pPr>
            <a:r>
              <a:rPr lang="en-US" sz="1900" dirty="0">
                <a:latin typeface="Trebuchet MS" pitchFamily="32" charset="0"/>
                <a:sym typeface="Symbol" pitchFamily="18" charset="2"/>
              </a:rPr>
              <a:t> </a:t>
            </a:r>
            <a:r>
              <a:rPr lang="en-US" sz="1900" dirty="0">
                <a:latin typeface="Trebuchet MS" pitchFamily="32" charset="0"/>
              </a:rPr>
              <a:t>Toda </a:t>
            </a:r>
            <a:r>
              <a:rPr lang="en-US" sz="1900" dirty="0" err="1">
                <a:latin typeface="Trebuchet MS" pitchFamily="32" charset="0"/>
              </a:rPr>
              <a:t>atividade</a:t>
            </a:r>
            <a:r>
              <a:rPr lang="en-US" sz="1900" dirty="0">
                <a:latin typeface="Trebuchet MS" pitchFamily="32" charset="0"/>
              </a:rPr>
              <a:t> de </a:t>
            </a:r>
            <a:r>
              <a:rPr lang="en-US" sz="1900" dirty="0" err="1">
                <a:latin typeface="Trebuchet MS" pitchFamily="32" charset="0"/>
              </a:rPr>
              <a:t>comunicação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na</a:t>
            </a:r>
            <a:r>
              <a:rPr lang="en-US" sz="1900" dirty="0">
                <a:latin typeface="Trebuchet MS" pitchFamily="32" charset="0"/>
              </a:rPr>
              <a:t> Internet é </a:t>
            </a:r>
            <a:r>
              <a:rPr lang="en-US" sz="1900" dirty="0" err="1">
                <a:latin typeface="Trebuchet MS" pitchFamily="32" charset="0"/>
              </a:rPr>
              <a:t>governada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por</a:t>
            </a:r>
            <a:r>
              <a:rPr lang="en-US" sz="1900" dirty="0">
                <a:latin typeface="Trebuchet MS" pitchFamily="32" charset="0"/>
              </a:rPr>
              <a:t> </a:t>
            </a:r>
            <a:r>
              <a:rPr lang="en-US" sz="1900" dirty="0" err="1">
                <a:latin typeface="Trebuchet MS" pitchFamily="32" charset="0"/>
              </a:rPr>
              <a:t>protocolos</a:t>
            </a:r>
            <a:endParaRPr lang="en-US" sz="1900" dirty="0">
              <a:latin typeface="Trebuchet MS" pitchFamily="32" charset="0"/>
            </a:endParaRPr>
          </a:p>
          <a:p>
            <a:pPr marL="274320" indent="-27432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buFont typeface="Symbol" pitchFamily="18" charset="2"/>
              <a:buChar char="·"/>
              <a:defRPr/>
            </a:pPr>
            <a:endParaRPr lang="en-US" sz="1900" dirty="0">
              <a:latin typeface="Trebuchet MS" pitchFamily="32" charset="0"/>
            </a:endParaRPr>
          </a:p>
          <a:p>
            <a:pPr marL="274320" indent="-274320" algn="ctr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sz="2000" dirty="0">
                <a:solidFill>
                  <a:srgbClr val="C00000"/>
                </a:solidFill>
                <a:latin typeface="Trebuchet MS" pitchFamily="32" charset="0"/>
              </a:rPr>
              <a:t>PROTOCOLOS DEFINEM OS FORMATOS, A ORDEM DAS MENSAGENS ENVIADAS E RECEBIDAS PELAS ENTIDADES DE  REDE E AS AÇÕES A SEREM TOMADAS NA TRANSMISSÃO E RECEPÇÃO DE MENSAGENS </a:t>
            </a:r>
          </a:p>
          <a:p>
            <a:pPr marL="274320" indent="-274320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buClr>
                <a:schemeClr val="accent1"/>
              </a:buClr>
              <a:buSzPct val="76000"/>
              <a:buFont typeface="Symbol" pitchFamily="18" charset="2"/>
              <a:buChar char="·"/>
              <a:defRPr/>
            </a:pPr>
            <a:endParaRPr lang="en-US" sz="2000" dirty="0">
              <a:solidFill>
                <a:srgbClr val="FF8103"/>
              </a:solidFill>
              <a:latin typeface="Trebuchet MS" pitchFamily="32" charset="0"/>
            </a:endParaRPr>
          </a:p>
          <a:p>
            <a:pPr marL="274320" indent="-2743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1900" dirty="0">
              <a:latin typeface="Trebuchet MS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9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exposed.com/wp-content/uploads/2015/03/scifitech10.jpg-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0666"/>
            <a:ext cx="4018579" cy="3013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086002" y="2802834"/>
            <a:ext cx="9736961" cy="101566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A Web e o protocolo HTTP</a:t>
            </a:r>
          </a:p>
        </p:txBody>
      </p:sp>
    </p:spTree>
    <p:extLst>
      <p:ext uri="{BB962C8B-B14F-4D97-AF65-F5344CB8AC3E}">
        <p14:creationId xmlns:p14="http://schemas.microsoft.com/office/powerpoint/2010/main" val="123958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Página Web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550485" y="1690688"/>
            <a:ext cx="34747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Uma página WEB é formada por diversos objetos;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Podem ser imagens, vídeos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Inclui o documento HTML que referencia os outros objetos;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Essa referência é feita por </a:t>
            </a:r>
            <a:r>
              <a:rPr lang="pt-BR" sz="2000" dirty="0" err="1"/>
              <a:t>URLs</a:t>
            </a:r>
            <a:r>
              <a:rPr lang="pt-BR" sz="2000" dirty="0"/>
              <a:t> específicas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118556" cy="31058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5020997"/>
            <a:ext cx="6113227" cy="1212893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8315661" y="1690688"/>
            <a:ext cx="3474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Clientes se comunicam por Browsers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Google Chrome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/>
              <a:t>Mozilla Firefox</a:t>
            </a:r>
            <a:endParaRPr lang="pt-B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Safari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4" name="Chave esquerda 13"/>
          <p:cNvSpPr/>
          <p:nvPr/>
        </p:nvSpPr>
        <p:spPr>
          <a:xfrm>
            <a:off x="8025430" y="1774776"/>
            <a:ext cx="290231" cy="11082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8315661" y="3313659"/>
            <a:ext cx="3474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Servidores WEB conhecidos: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Apache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/>
              <a:t>Microsoft Internet </a:t>
            </a:r>
            <a:r>
              <a:rPr lang="pt-BR" sz="2000" dirty="0" err="1"/>
              <a:t>Information</a:t>
            </a:r>
            <a:r>
              <a:rPr lang="pt-BR" sz="2000" dirty="0"/>
              <a:t>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6" name="Chave esquerda 15"/>
          <p:cNvSpPr/>
          <p:nvPr/>
        </p:nvSpPr>
        <p:spPr>
          <a:xfrm>
            <a:off x="8025430" y="3397747"/>
            <a:ext cx="290231" cy="11082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7890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2869" y="624110"/>
            <a:ext cx="9661744" cy="1280890"/>
          </a:xfrm>
        </p:spPr>
        <p:txBody>
          <a:bodyPr>
            <a:normAutofit/>
          </a:bodyPr>
          <a:lstStyle/>
          <a:p>
            <a:r>
              <a:rPr lang="pt-BR" u="sng" dirty="0" err="1"/>
              <a:t>Prof</a:t>
            </a:r>
            <a:r>
              <a:rPr lang="pt-BR" u="sng" dirty="0"/>
              <a:t> Júnior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31520" y="1641230"/>
            <a:ext cx="10632415" cy="4267200"/>
          </a:xfrm>
        </p:spPr>
        <p:txBody>
          <a:bodyPr>
            <a:normAutofit/>
          </a:bodyPr>
          <a:lstStyle/>
          <a:p>
            <a:pPr algn="just"/>
            <a:r>
              <a:rPr lang="pt-BR" sz="2800" dirty="0"/>
              <a:t>Bacharel em Sistemas de Informação – Faculdade Metropolitana</a:t>
            </a:r>
          </a:p>
          <a:p>
            <a:pPr algn="just"/>
            <a:r>
              <a:rPr lang="pt-BR" sz="2800" dirty="0"/>
              <a:t>Pós-Graduado em Redes de computadores – UTFPR</a:t>
            </a:r>
          </a:p>
          <a:p>
            <a:pPr algn="just"/>
            <a:r>
              <a:rPr lang="pt-BR" sz="2800" dirty="0"/>
              <a:t>Mestrando em Ciência da Computação – UFABC</a:t>
            </a:r>
          </a:p>
        </p:txBody>
      </p:sp>
    </p:spTree>
    <p:extLst>
      <p:ext uri="{BB962C8B-B14F-4D97-AF65-F5344CB8AC3E}">
        <p14:creationId xmlns:p14="http://schemas.microsoft.com/office/powerpoint/2010/main" val="2068656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arrciohenrique.files.wordpress.com/2014/03/os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849" y="452852"/>
            <a:ext cx="8335151" cy="59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943897" y="1809135"/>
            <a:ext cx="32446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Caminho de transmissão de dados em uma comunicação de rede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Aplicação: HTTP, SMTP, FTP...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Apresentação: XDR, TLS...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Sessão: </a:t>
            </a:r>
            <a:r>
              <a:rPr lang="pt-BR" dirty="0" err="1"/>
              <a:t>NetBIOS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Transporte: TCP, UDP, RTP...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Rede: IP (IPv4,IPv6), </a:t>
            </a:r>
            <a:r>
              <a:rPr lang="pt-BR" dirty="0" err="1"/>
              <a:t>IPsec</a:t>
            </a:r>
            <a:r>
              <a:rPr lang="pt-BR" dirty="0"/>
              <a:t>, NAT...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Enlane</a:t>
            </a:r>
            <a:r>
              <a:rPr lang="pt-BR" dirty="0"/>
              <a:t>: Ethernet, 802.11, Token </a:t>
            </a:r>
            <a:r>
              <a:rPr lang="pt-BR" dirty="0" err="1"/>
              <a:t>Ring</a:t>
            </a:r>
            <a:r>
              <a:rPr lang="pt-BR" dirty="0"/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Física: Modem, RS-232, Bluetooth, USB...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OSI</a:t>
            </a:r>
          </a:p>
        </p:txBody>
      </p:sp>
    </p:spTree>
    <p:extLst>
      <p:ext uri="{BB962C8B-B14F-4D97-AF65-F5344CB8AC3E}">
        <p14:creationId xmlns:p14="http://schemas.microsoft.com/office/powerpoint/2010/main" val="2059414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HTTP: Um Overview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47076" y="1488758"/>
            <a:ext cx="4186808" cy="493776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http: hypertext transfer protocol</a:t>
            </a:r>
          </a:p>
          <a:p>
            <a:r>
              <a:rPr lang="pt-BR" dirty="0"/>
              <a:t>protocolo da camada de aplicação para WWW</a:t>
            </a:r>
          </a:p>
          <a:p>
            <a:r>
              <a:rPr lang="pt-BR" dirty="0"/>
              <a:t>modelo cliente/servidor</a:t>
            </a:r>
          </a:p>
          <a:p>
            <a:pPr lvl="1"/>
            <a:r>
              <a:rPr lang="pt-BR" dirty="0">
                <a:solidFill>
                  <a:srgbClr val="0070C0"/>
                </a:solidFill>
              </a:rPr>
              <a:t>cliente:</a:t>
            </a:r>
            <a:r>
              <a:rPr lang="pt-BR" dirty="0"/>
              <a:t> browser que pede, recebe, “visualiza” objetos WWW</a:t>
            </a:r>
          </a:p>
          <a:p>
            <a:pPr lvl="1"/>
            <a:r>
              <a:rPr lang="pt-BR" dirty="0">
                <a:solidFill>
                  <a:srgbClr val="0070C0"/>
                </a:solidFill>
              </a:rPr>
              <a:t>servidor:</a:t>
            </a:r>
            <a:r>
              <a:rPr lang="pt-BR" dirty="0"/>
              <a:t> servidor WWW envia objetos em resposta a pedidos</a:t>
            </a:r>
          </a:p>
          <a:p>
            <a:endParaRPr lang="pt-BR" dirty="0"/>
          </a:p>
        </p:txBody>
      </p:sp>
      <p:grpSp>
        <p:nvGrpSpPr>
          <p:cNvPr id="27" name="Grupo 26"/>
          <p:cNvGrpSpPr/>
          <p:nvPr/>
        </p:nvGrpSpPr>
        <p:grpSpPr>
          <a:xfrm>
            <a:off x="6432453" y="1986469"/>
            <a:ext cx="4605671" cy="3942338"/>
            <a:chOff x="4810129" y="1860550"/>
            <a:chExt cx="4605671" cy="3942338"/>
          </a:xfrm>
        </p:grpSpPr>
        <p:graphicFrame>
          <p:nvGraphicFramePr>
            <p:cNvPr id="5" name="Object 6"/>
            <p:cNvGraphicFramePr>
              <a:graphicFrameLocks noChangeAspect="1"/>
            </p:cNvGraphicFramePr>
            <p:nvPr/>
          </p:nvGraphicFramePr>
          <p:xfrm>
            <a:off x="4944303" y="1860550"/>
            <a:ext cx="752475" cy="596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Clip" r:id="rId3" imgW="1307263" imgH="1084139" progId="">
                    <p:embed/>
                  </p:oleObj>
                </mc:Choice>
                <mc:Fallback>
                  <p:oleObj name="Clip" r:id="rId3" imgW="1307263" imgH="1084139" progId="">
                    <p:embed/>
                    <p:pic>
                      <p:nvPicPr>
                        <p:cNvPr id="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303" y="1860550"/>
                          <a:ext cx="752475" cy="596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8"/>
            <p:cNvGraphicFramePr>
              <a:graphicFrameLocks noChangeAspect="1"/>
            </p:cNvGraphicFramePr>
            <p:nvPr/>
          </p:nvGraphicFramePr>
          <p:xfrm>
            <a:off x="5039553" y="4556125"/>
            <a:ext cx="752475" cy="596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Clip" r:id="rId5" imgW="1307263" imgH="1084139" progId="">
                    <p:embed/>
                  </p:oleObj>
                </mc:Choice>
                <mc:Fallback>
                  <p:oleObj name="Clip" r:id="rId5" imgW="1307263" imgH="1084139" progId="">
                    <p:embed/>
                    <p:pic>
                      <p:nvPicPr>
                        <p:cNvPr id="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9553" y="4556125"/>
                          <a:ext cx="752475" cy="596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6830476" y="3836988"/>
              <a:ext cx="2585324" cy="861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dirty="0"/>
                <a:t>Servidor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dirty="0"/>
                <a:t>executando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dirty="0">
                  <a:latin typeface="Times New Roman" pitchFamily="18" charset="0"/>
                </a:rPr>
                <a:t>Servidor Web Apache</a:t>
              </a:r>
            </a:p>
          </p:txBody>
        </p:sp>
        <p:grpSp>
          <p:nvGrpSpPr>
            <p:cNvPr id="8" name="Group 10"/>
            <p:cNvGrpSpPr>
              <a:grpSpLocks/>
            </p:cNvGrpSpPr>
            <p:nvPr/>
          </p:nvGrpSpPr>
          <p:grpSpPr bwMode="auto">
            <a:xfrm>
              <a:off x="7930391" y="2725741"/>
              <a:ext cx="504825" cy="1071564"/>
              <a:chOff x="4180" y="783"/>
              <a:chExt cx="150" cy="307"/>
            </a:xfrm>
          </p:grpSpPr>
          <p:sp>
            <p:nvSpPr>
              <p:cNvPr id="18" name="AutoShape 11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" name="Rectangle 12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0" name="Rectangle 13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1" name="AutoShape 14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25" name="Rectangle 18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9" name="Line 19"/>
            <p:cNvSpPr>
              <a:spLocks noChangeShapeType="1"/>
            </p:cNvSpPr>
            <p:nvPr/>
          </p:nvSpPr>
          <p:spPr bwMode="auto">
            <a:xfrm>
              <a:off x="5763453" y="2133600"/>
              <a:ext cx="2085975" cy="9620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H="1" flipV="1">
              <a:off x="5820603" y="2333625"/>
              <a:ext cx="1971675" cy="9048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" name="Line 21"/>
            <p:cNvSpPr>
              <a:spLocks noChangeShapeType="1"/>
            </p:cNvSpPr>
            <p:nvPr/>
          </p:nvSpPr>
          <p:spPr bwMode="auto">
            <a:xfrm flipV="1">
              <a:off x="5753928" y="3505200"/>
              <a:ext cx="2047875" cy="10953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" name="Line 22"/>
            <p:cNvSpPr>
              <a:spLocks noChangeShapeType="1"/>
            </p:cNvSpPr>
            <p:nvPr/>
          </p:nvSpPr>
          <p:spPr bwMode="auto">
            <a:xfrm flipH="1">
              <a:off x="5830128" y="3629025"/>
              <a:ext cx="2047875" cy="113347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4985678" y="5218113"/>
              <a:ext cx="123328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dirty="0"/>
                <a:t>Mac executa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dirty="0"/>
                <a:t>Navegador</a:t>
              </a:r>
              <a:endParaRPr lang="en-US" dirty="0">
                <a:latin typeface="Times New Roman" pitchFamily="18" charset="0"/>
              </a:endParaRP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 rot="1422049">
              <a:off x="6220830" y="2292936"/>
              <a:ext cx="13029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rgbClr val="FF0000"/>
                  </a:solidFill>
                </a:rPr>
                <a:t>HTTP request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 rot="19907361">
              <a:off x="6011280" y="3788361"/>
              <a:ext cx="130298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rgbClr val="FF0000"/>
                  </a:solidFill>
                </a:rPr>
                <a:t>HTTP request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 rot="1411598">
              <a:off x="6027800" y="2740611"/>
              <a:ext cx="14255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>
                  <a:solidFill>
                    <a:srgbClr val="FF0000"/>
                  </a:solidFill>
                </a:rPr>
                <a:t>HTTP response</a:t>
              </a:r>
              <a:endParaRPr lang="en-US">
                <a:latin typeface="Times New Roman" pitchFamily="18" charset="0"/>
              </a:endParaRPr>
            </a:p>
          </p:txBody>
        </p:sp>
        <p:sp>
          <p:nvSpPr>
            <p:cNvPr id="17" name="Text Box 28"/>
            <p:cNvSpPr txBox="1">
              <a:spLocks noChangeArrowheads="1"/>
            </p:cNvSpPr>
            <p:nvPr/>
          </p:nvSpPr>
          <p:spPr bwMode="auto">
            <a:xfrm rot="19862217">
              <a:off x="6208775" y="4121736"/>
              <a:ext cx="14255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dirty="0">
                  <a:solidFill>
                    <a:srgbClr val="FF0000"/>
                  </a:solidFill>
                </a:rPr>
                <a:t>HTTP response</a:t>
              </a:r>
              <a:endParaRPr lang="en-US" dirty="0">
                <a:latin typeface="Times New Roman" pitchFamily="18" charset="0"/>
              </a:endParaRPr>
            </a:p>
          </p:txBody>
        </p:sp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4810129" y="2455863"/>
              <a:ext cx="108901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dirty="0"/>
                <a:t>PC executa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600" dirty="0"/>
                <a:t>Explorer</a:t>
              </a:r>
              <a:endParaRPr lang="en-US" dirty="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410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HTTP: Um Overview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544422" y="3400425"/>
            <a:ext cx="3838575" cy="2724150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51266" y="1600200"/>
            <a:ext cx="5154565" cy="4648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http: serviço de</a:t>
            </a:r>
          </a:p>
          <a:p>
            <a:r>
              <a:rPr lang="pt-BR" sz="2400" dirty="0">
                <a:solidFill>
                  <a:srgbClr val="FF0000"/>
                </a:solidFill>
              </a:rPr>
              <a:t>transporte TCP:</a:t>
            </a:r>
            <a:endParaRPr lang="en-US" sz="2400" dirty="0">
              <a:solidFill>
                <a:srgbClr val="FF0000"/>
              </a:solidFill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pt-BR" sz="2000" dirty="0"/>
              <a:t>cliente inicia conexão TCP (</a:t>
            </a:r>
            <a:r>
              <a:rPr lang="pt-BR" sz="2000" u="sng" dirty="0"/>
              <a:t>cria </a:t>
            </a:r>
            <a:r>
              <a:rPr lang="pt-BR" sz="2000" u="sng" dirty="0" err="1">
                <a:solidFill>
                  <a:srgbClr val="FF0000"/>
                </a:solidFill>
              </a:rPr>
              <a:t>socket</a:t>
            </a:r>
            <a:r>
              <a:rPr lang="pt-BR" sz="2000" dirty="0"/>
              <a:t>) ao servidor, porta 80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pt-BR" sz="2000" dirty="0"/>
              <a:t>servidor aceita conexão TCP do cliente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pt-BR" sz="2000" dirty="0"/>
              <a:t>mensagens </a:t>
            </a:r>
            <a:r>
              <a:rPr lang="pt-BR" sz="2000" dirty="0" err="1"/>
              <a:t>http</a:t>
            </a:r>
            <a:r>
              <a:rPr lang="pt-BR" sz="2000" dirty="0"/>
              <a:t> (mensagens do protocolo da camada de </a:t>
            </a:r>
            <a:r>
              <a:rPr lang="pt-BR" sz="2000" dirty="0" err="1"/>
              <a:t>apl</a:t>
            </a:r>
            <a:r>
              <a:rPr lang="pt-BR" sz="2000" dirty="0"/>
              <a:t>) trocadas entre browser (cliente </a:t>
            </a:r>
            <a:r>
              <a:rPr lang="pt-BR" sz="2000" dirty="0" err="1"/>
              <a:t>http</a:t>
            </a:r>
            <a:r>
              <a:rPr lang="pt-BR" sz="2000" dirty="0"/>
              <a:t>) e servidor WWW (servidor </a:t>
            </a:r>
            <a:r>
              <a:rPr lang="pt-BR" sz="2000" dirty="0" err="1"/>
              <a:t>http</a:t>
            </a:r>
            <a:r>
              <a:rPr lang="pt-BR" sz="2000" dirty="0"/>
              <a:t>)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</a:pPr>
            <a:r>
              <a:rPr lang="en-US" sz="2400" dirty="0" err="1"/>
              <a:t>encerra</a:t>
            </a:r>
            <a:r>
              <a:rPr lang="en-US" sz="2400" dirty="0"/>
              <a:t> </a:t>
            </a:r>
            <a:r>
              <a:rPr lang="en-US" sz="2400" dirty="0" err="1"/>
              <a:t>conexão</a:t>
            </a:r>
            <a:r>
              <a:rPr lang="en-US" sz="2400" dirty="0"/>
              <a:t> TCP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7600335" y="1562101"/>
            <a:ext cx="3575248" cy="1514475"/>
          </a:xfrm>
          <a:prstGeom prst="rect">
            <a:avLst/>
          </a:prstGeom>
        </p:spPr>
        <p:txBody>
          <a:bodyPr/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sz="2400" dirty="0">
                <a:solidFill>
                  <a:srgbClr val="FF0000"/>
                </a:solidFill>
              </a:rPr>
              <a:t>HTTP é “</a:t>
            </a:r>
            <a:r>
              <a:rPr lang="en-US" sz="2400" dirty="0" err="1">
                <a:solidFill>
                  <a:srgbClr val="FF0000"/>
                </a:solidFill>
              </a:rPr>
              <a:t>sem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estado</a:t>
            </a:r>
            <a:r>
              <a:rPr lang="en-US" sz="2400" dirty="0">
                <a:solidFill>
                  <a:srgbClr val="FF0000"/>
                </a:solidFill>
              </a:rPr>
              <a:t>”</a:t>
            </a: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pt-BR" sz="2000" dirty="0"/>
              <a:t>Servidor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mantém</a:t>
            </a:r>
            <a:r>
              <a:rPr lang="en-US" sz="2000" dirty="0"/>
              <a:t> </a:t>
            </a:r>
            <a:r>
              <a:rPr lang="en-US" sz="2000" dirty="0" err="1"/>
              <a:t>informações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pedidos</a:t>
            </a:r>
            <a:r>
              <a:rPr lang="en-US" sz="2000" dirty="0"/>
              <a:t> </a:t>
            </a:r>
            <a:r>
              <a:rPr lang="en-US" sz="2000" dirty="0" err="1"/>
              <a:t>anteriores</a:t>
            </a:r>
            <a:r>
              <a:rPr lang="en-US" sz="2000" dirty="0"/>
              <a:t> do </a:t>
            </a:r>
            <a:r>
              <a:rPr lang="en-US" sz="2000" dirty="0" err="1"/>
              <a:t>cliente</a:t>
            </a:r>
            <a:endParaRPr lang="en-US" sz="2000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587738" y="3419476"/>
            <a:ext cx="375285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/>
            <a:r>
              <a:rPr lang="en-US" sz="2000" dirty="0" err="1">
                <a:solidFill>
                  <a:srgbClr val="FF0000"/>
                </a:solidFill>
              </a:rPr>
              <a:t>Protocolos</a:t>
            </a:r>
            <a:r>
              <a:rPr lang="en-US" sz="2000" dirty="0">
                <a:solidFill>
                  <a:srgbClr val="FF0000"/>
                </a:solidFill>
              </a:rPr>
              <a:t> que </a:t>
            </a:r>
            <a:r>
              <a:rPr lang="en-US" sz="2000" dirty="0" err="1">
                <a:solidFill>
                  <a:srgbClr val="FF0000"/>
                </a:solidFill>
              </a:rPr>
              <a:t>mantêm</a:t>
            </a:r>
            <a:r>
              <a:rPr lang="en-US" sz="2000" dirty="0">
                <a:solidFill>
                  <a:srgbClr val="FF0000"/>
                </a:solidFill>
              </a:rPr>
              <a:t> “</a:t>
            </a:r>
            <a:r>
              <a:rPr lang="en-US" sz="2000" dirty="0" err="1">
                <a:solidFill>
                  <a:srgbClr val="FF0000"/>
                </a:solidFill>
              </a:rPr>
              <a:t>estados</a:t>
            </a:r>
            <a:r>
              <a:rPr lang="en-US" sz="2000" dirty="0">
                <a:solidFill>
                  <a:srgbClr val="FF0000"/>
                </a:solidFill>
              </a:rPr>
              <a:t>” </a:t>
            </a:r>
            <a:r>
              <a:rPr lang="en-US" sz="2000" dirty="0" err="1">
                <a:solidFill>
                  <a:srgbClr val="FF0000"/>
                </a:solidFill>
              </a:rPr>
              <a:t>são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complexos</a:t>
            </a:r>
            <a:r>
              <a:rPr lang="en-US" sz="2000" dirty="0">
                <a:solidFill>
                  <a:srgbClr val="FF0000"/>
                </a:solidFill>
              </a:rPr>
              <a:t>!</a:t>
            </a:r>
            <a:endParaRPr lang="en-US" sz="2000" dirty="0"/>
          </a:p>
          <a:p>
            <a:pPr marL="342900" indent="-342900">
              <a:buFont typeface="ZapfDingbats" pitchFamily="82" charset="2"/>
              <a:buChar char="r"/>
            </a:pPr>
            <a:r>
              <a:rPr lang="en-US" sz="2000" dirty="0" err="1"/>
              <a:t>História</a:t>
            </a:r>
            <a:r>
              <a:rPr lang="en-US" sz="2000" dirty="0"/>
              <a:t> </a:t>
            </a:r>
            <a:r>
              <a:rPr lang="en-US" sz="2000" dirty="0" err="1"/>
              <a:t>passada</a:t>
            </a:r>
            <a:r>
              <a:rPr lang="en-US" sz="2000" dirty="0"/>
              <a:t> (</a:t>
            </a:r>
            <a:r>
              <a:rPr lang="en-US" sz="2000" dirty="0" err="1"/>
              <a:t>estado</a:t>
            </a:r>
            <a:r>
              <a:rPr lang="en-US" sz="2000" dirty="0"/>
              <a:t>) tem que ser </a:t>
            </a:r>
            <a:r>
              <a:rPr lang="en-US" sz="2000" dirty="0" err="1"/>
              <a:t>guardada</a:t>
            </a:r>
            <a:endParaRPr lang="en-US" sz="2000" dirty="0"/>
          </a:p>
          <a:p>
            <a:pPr marL="342900" indent="-342900">
              <a:buFont typeface="ZapfDingbats" pitchFamily="82" charset="2"/>
              <a:buChar char="r"/>
            </a:pPr>
            <a:r>
              <a:rPr lang="en-US" sz="2000" dirty="0" err="1"/>
              <a:t>Caso</a:t>
            </a:r>
            <a:r>
              <a:rPr lang="en-US" sz="2000" dirty="0"/>
              <a:t> </a:t>
            </a:r>
            <a:r>
              <a:rPr lang="en-US" sz="2000" dirty="0" err="1"/>
              <a:t>caia</a:t>
            </a:r>
            <a:r>
              <a:rPr lang="en-US" sz="2000" dirty="0"/>
              <a:t> servidor/</a:t>
            </a:r>
            <a:r>
              <a:rPr lang="en-US" sz="2000" dirty="0" err="1"/>
              <a:t>cliente</a:t>
            </a:r>
            <a:r>
              <a:rPr lang="en-US" sz="2000" dirty="0"/>
              <a:t>, </a:t>
            </a:r>
            <a:r>
              <a:rPr lang="en-US" sz="2000" dirty="0" err="1"/>
              <a:t>suas</a:t>
            </a:r>
            <a:r>
              <a:rPr lang="en-US" sz="2000" dirty="0"/>
              <a:t> </a:t>
            </a:r>
            <a:r>
              <a:rPr lang="en-US" sz="2000" dirty="0" err="1"/>
              <a:t>visões</a:t>
            </a:r>
            <a:r>
              <a:rPr lang="en-US" sz="2000" dirty="0"/>
              <a:t> do “</a:t>
            </a:r>
            <a:r>
              <a:rPr lang="en-US" sz="2000" dirty="0" err="1"/>
              <a:t>estado</a:t>
            </a:r>
            <a:r>
              <a:rPr lang="en-US" sz="2000" dirty="0"/>
              <a:t>” </a:t>
            </a:r>
            <a:r>
              <a:rPr lang="en-US" sz="2000" dirty="0" err="1"/>
              <a:t>podem</a:t>
            </a:r>
            <a:r>
              <a:rPr lang="en-US" sz="2000" dirty="0"/>
              <a:t> ser </a:t>
            </a:r>
            <a:r>
              <a:rPr lang="en-US" sz="2000" dirty="0" err="1"/>
              <a:t>inconsistentes</a:t>
            </a:r>
            <a:r>
              <a:rPr lang="en-US" sz="2000" dirty="0"/>
              <a:t>, </a:t>
            </a:r>
            <a:r>
              <a:rPr lang="en-US" sz="2000" dirty="0" err="1"/>
              <a:t>devem</a:t>
            </a:r>
            <a:r>
              <a:rPr lang="en-US" sz="2000" dirty="0"/>
              <a:t> ser </a:t>
            </a:r>
            <a:r>
              <a:rPr lang="en-US" sz="2000" dirty="0" err="1"/>
              <a:t>reconciliadas</a:t>
            </a:r>
            <a:r>
              <a:rPr lang="en-US" sz="2000" dirty="0"/>
              <a:t>.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0998988" y="3009841"/>
            <a:ext cx="683200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  <a:latin typeface="Times New Roman" pitchFamily="18" charset="0"/>
              </a:rPr>
              <a:t>Nota</a:t>
            </a:r>
          </a:p>
        </p:txBody>
      </p:sp>
    </p:spTree>
    <p:extLst>
      <p:ext uri="{BB962C8B-B14F-4D97-AF65-F5344CB8AC3E}">
        <p14:creationId xmlns:p14="http://schemas.microsoft.com/office/powerpoint/2010/main" val="1899825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Transmissão HTTP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3082237" cy="4351338"/>
          </a:xfrm>
        </p:spPr>
        <p:txBody>
          <a:bodyPr>
            <a:normAutofit fontScale="85000" lnSpcReduction="20000"/>
          </a:bodyPr>
          <a:lstStyle/>
          <a:p>
            <a:r>
              <a:rPr lang="pt-BR" sz="2000" dirty="0"/>
              <a:t> O HTTP define como é feita a transição de dados entre requisição e resposta.</a:t>
            </a:r>
          </a:p>
          <a:p>
            <a:r>
              <a:rPr lang="pt-BR" sz="2000" dirty="0"/>
              <a:t> Utiliza o TCP para realizar transmissões.</a:t>
            </a:r>
          </a:p>
          <a:p>
            <a:r>
              <a:rPr lang="pt-BR" sz="2000" dirty="0"/>
              <a:t>Não se preocupa com a integridade dos dados</a:t>
            </a:r>
          </a:p>
          <a:p>
            <a:pPr lvl="1"/>
            <a:r>
              <a:rPr lang="pt-BR" sz="1600" dirty="0"/>
              <a:t>O TCP assegura isso.</a:t>
            </a:r>
          </a:p>
          <a:p>
            <a:r>
              <a:rPr lang="pt-BR" sz="2000" dirty="0"/>
              <a:t>O HTTP é um </a:t>
            </a:r>
            <a:r>
              <a:rPr lang="pt-BR" sz="2000" b="1" dirty="0"/>
              <a:t>protocolo sem estado</a:t>
            </a:r>
          </a:p>
          <a:p>
            <a:pPr lvl="1"/>
            <a:r>
              <a:rPr lang="pt-BR" sz="1600" dirty="0"/>
              <a:t>Ele responderá quantas vezes o cliente fizer a solicitação, pois não mantém informação informações sobre ele.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12" y="1470029"/>
            <a:ext cx="7914968" cy="460458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744928" y="4916130"/>
            <a:ext cx="1188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Requisição</a:t>
            </a:r>
          </a:p>
          <a:p>
            <a:pPr algn="ctr"/>
            <a:r>
              <a:rPr lang="pt-BR" dirty="0"/>
              <a:t>HTML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072132" y="3922636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294465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HTTP – tempo de resposta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350" y="1264802"/>
            <a:ext cx="5503450" cy="507051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98350" y="2216075"/>
            <a:ext cx="4303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Existe um tempo de trânsito entre as requisições e respostas;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tempo de </a:t>
            </a:r>
            <a:r>
              <a:rPr lang="pt-BR" i="1" dirty="0"/>
              <a:t>ida</a:t>
            </a:r>
            <a:r>
              <a:rPr lang="pt-BR" dirty="0"/>
              <a:t> e </a:t>
            </a:r>
            <a:r>
              <a:rPr lang="pt-BR" i="1" dirty="0"/>
              <a:t>volta</a:t>
            </a:r>
            <a:r>
              <a:rPr lang="pt-BR" dirty="0"/>
              <a:t> é conhecido como </a:t>
            </a:r>
            <a:r>
              <a:rPr lang="pt-BR" i="1" dirty="0"/>
              <a:t>Round-</a:t>
            </a:r>
            <a:r>
              <a:rPr lang="pt-BR" i="1" dirty="0" err="1"/>
              <a:t>Trip</a:t>
            </a:r>
            <a:r>
              <a:rPr lang="pt-BR" i="1" dirty="0"/>
              <a:t> Time</a:t>
            </a:r>
            <a:r>
              <a:rPr lang="pt-BR" dirty="0"/>
              <a:t> (RTT);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Antes de enviar o arquivo solicitado, é feita uma “apresentação de 3 vias”;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transmissão é uma nova conexão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014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1762126" y="6019801"/>
            <a:ext cx="657225" cy="2952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9497" y="332592"/>
            <a:ext cx="9000999" cy="866775"/>
          </a:xfrm>
        </p:spPr>
        <p:txBody>
          <a:bodyPr>
            <a:normAutofit/>
          </a:bodyPr>
          <a:lstStyle/>
          <a:p>
            <a:r>
              <a:rPr lang="en-US" sz="3600" dirty="0"/>
              <a:t>HTTP com </a:t>
            </a:r>
            <a:r>
              <a:rPr lang="pt-BR" sz="3600" dirty="0"/>
              <a:t>Conexão não Persistente </a:t>
            </a:r>
            <a:endParaRPr lang="pt-BR" dirty="0"/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>
          <a:xfrm>
            <a:off x="1524000" y="1114426"/>
            <a:ext cx="7812360" cy="802407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sz="2000" b="1" dirty="0"/>
              <a:t>Supomos que o usuário digita a URL </a:t>
            </a:r>
            <a:r>
              <a:rPr lang="en-US" sz="2000" dirty="0">
                <a:latin typeface="Courier New" pitchFamily="49" charset="0"/>
              </a:rPr>
              <a:t>www.algumaUniv.br/algumDepartmento/inicial.index</a:t>
            </a:r>
            <a:endParaRPr lang="en-US" sz="2000" dirty="0"/>
          </a:p>
        </p:txBody>
      </p:sp>
      <p:sp>
        <p:nvSpPr>
          <p:cNvPr id="36" name="Rectangle 4"/>
          <p:cNvSpPr txBox="1">
            <a:spLocks noChangeArrowheads="1"/>
          </p:cNvSpPr>
          <p:nvPr/>
        </p:nvSpPr>
        <p:spPr>
          <a:xfrm>
            <a:off x="2181225" y="2095500"/>
            <a:ext cx="3943350" cy="1905000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1a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/>
              <a:t> </a:t>
            </a:r>
            <a:r>
              <a:rPr lang="pt-BR" sz="2000" dirty="0"/>
              <a:t>Cliente </a:t>
            </a:r>
            <a:r>
              <a:rPr lang="pt-BR" sz="2000" dirty="0" err="1"/>
              <a:t>http</a:t>
            </a:r>
            <a:r>
              <a:rPr lang="pt-BR" sz="2000" dirty="0"/>
              <a:t> inicia conexão</a:t>
            </a:r>
          </a:p>
          <a:p>
            <a:r>
              <a:rPr lang="pt-BR" sz="2000" dirty="0"/>
              <a:t>TCP a servidor </a:t>
            </a:r>
            <a:r>
              <a:rPr lang="pt-BR" sz="2000" dirty="0" err="1"/>
              <a:t>http</a:t>
            </a:r>
            <a:r>
              <a:rPr lang="pt-BR" sz="2000" dirty="0"/>
              <a:t> (processo)</a:t>
            </a:r>
          </a:p>
          <a:p>
            <a:r>
              <a:rPr lang="pt-BR" sz="2000" dirty="0"/>
              <a:t>a www.algumaUniv.br. Porta 80</a:t>
            </a:r>
          </a:p>
          <a:p>
            <a:r>
              <a:rPr lang="pt-BR" sz="2000" dirty="0"/>
              <a:t>é padrão para servidor </a:t>
            </a:r>
            <a:r>
              <a:rPr lang="pt-BR" sz="2000" dirty="0" err="1"/>
              <a:t>http</a:t>
            </a:r>
            <a:r>
              <a:rPr lang="pt-BR" sz="2000" dirty="0"/>
              <a:t>.</a:t>
            </a:r>
            <a:endParaRPr lang="en-US" sz="2000" dirty="0"/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2066043" y="4263951"/>
            <a:ext cx="38100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2</a:t>
            </a:r>
            <a:r>
              <a:rPr lang="pt-BR" sz="2000" dirty="0"/>
              <a:t>cliente </a:t>
            </a:r>
            <a:r>
              <a:rPr lang="pt-BR" sz="2000" dirty="0" err="1"/>
              <a:t>http</a:t>
            </a:r>
            <a:r>
              <a:rPr lang="pt-BR" sz="2000" dirty="0"/>
              <a:t> envia </a:t>
            </a:r>
            <a:r>
              <a:rPr lang="pt-BR" sz="2000" dirty="0">
                <a:solidFill>
                  <a:srgbClr val="0070C0"/>
                </a:solidFill>
              </a:rPr>
              <a:t>mensagem</a:t>
            </a:r>
          </a:p>
          <a:p>
            <a:r>
              <a:rPr lang="pt-BR" sz="2000" dirty="0">
                <a:solidFill>
                  <a:srgbClr val="0070C0"/>
                </a:solidFill>
              </a:rPr>
              <a:t>de pedido</a:t>
            </a:r>
            <a:r>
              <a:rPr lang="pt-BR" sz="2000" dirty="0"/>
              <a:t> de </a:t>
            </a:r>
            <a:r>
              <a:rPr lang="pt-BR" sz="2000" dirty="0" err="1"/>
              <a:t>http</a:t>
            </a:r>
            <a:r>
              <a:rPr lang="pt-BR" sz="2000" dirty="0"/>
              <a:t> (contendo</a:t>
            </a:r>
          </a:p>
          <a:p>
            <a:r>
              <a:rPr lang="pt-BR" sz="2000" dirty="0"/>
              <a:t>URL) através do </a:t>
            </a:r>
            <a:r>
              <a:rPr lang="pt-BR" sz="2000" dirty="0" err="1"/>
              <a:t>socket</a:t>
            </a:r>
            <a:r>
              <a:rPr lang="pt-BR" sz="2000" dirty="0"/>
              <a:t> da</a:t>
            </a:r>
          </a:p>
          <a:p>
            <a:r>
              <a:rPr lang="pt-BR" sz="2000" dirty="0"/>
              <a:t>conexão TCP</a:t>
            </a:r>
            <a:endParaRPr lang="en-US" dirty="0">
              <a:latin typeface="Arial" charset="0"/>
            </a:endParaRPr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6391250" y="2095500"/>
            <a:ext cx="3810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/>
            <a:r>
              <a:rPr lang="en-US" sz="2000" dirty="0">
                <a:solidFill>
                  <a:srgbClr val="FF0000"/>
                </a:solidFill>
              </a:rPr>
              <a:t>1b.</a:t>
            </a:r>
            <a:r>
              <a:rPr lang="en-US" sz="2000" dirty="0"/>
              <a:t> </a:t>
            </a:r>
            <a:r>
              <a:rPr lang="pt-BR" sz="2000" dirty="0"/>
              <a:t>servidor </a:t>
            </a:r>
            <a:r>
              <a:rPr lang="pt-BR" sz="2000" dirty="0" err="1"/>
              <a:t>http</a:t>
            </a:r>
            <a:r>
              <a:rPr lang="pt-BR" sz="2000" dirty="0"/>
              <a:t> no hospedeiro</a:t>
            </a:r>
          </a:p>
          <a:p>
            <a:pPr marL="342900" indent="-342900"/>
            <a:r>
              <a:rPr lang="pt-BR" sz="2000" dirty="0"/>
              <a:t>www.algumaUniv.br espera por</a:t>
            </a:r>
          </a:p>
          <a:p>
            <a:pPr marL="342900" indent="-342900"/>
            <a:r>
              <a:rPr lang="pt-BR" sz="2000" dirty="0"/>
              <a:t>conexão TCP na porta 80.</a:t>
            </a:r>
          </a:p>
          <a:p>
            <a:pPr marL="342900" indent="-342900"/>
            <a:r>
              <a:rPr lang="pt-BR" sz="2000" dirty="0"/>
              <a:t>“aceita” conexão, avisando ao</a:t>
            </a:r>
          </a:p>
          <a:p>
            <a:pPr marL="342900" indent="-342900"/>
            <a:r>
              <a:rPr lang="pt-BR" sz="2000" dirty="0"/>
              <a:t>cliente</a:t>
            </a:r>
            <a:endParaRPr lang="en-US" sz="2000" dirty="0"/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6482323" y="4591051"/>
            <a:ext cx="44196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3.</a:t>
            </a:r>
            <a:r>
              <a:rPr lang="en-US" sz="2000" dirty="0"/>
              <a:t> </a:t>
            </a:r>
            <a:r>
              <a:rPr lang="pt-BR" sz="2000" dirty="0"/>
              <a:t>servidor </a:t>
            </a:r>
            <a:r>
              <a:rPr lang="pt-BR" sz="2000" dirty="0" err="1"/>
              <a:t>http</a:t>
            </a:r>
            <a:r>
              <a:rPr lang="pt-BR" sz="2000" dirty="0"/>
              <a:t> recebe mensagem de pedido, formula </a:t>
            </a:r>
            <a:r>
              <a:rPr lang="pt-BR" sz="2000" dirty="0">
                <a:solidFill>
                  <a:srgbClr val="0070C0"/>
                </a:solidFill>
              </a:rPr>
              <a:t>mensagem de resposta </a:t>
            </a:r>
            <a:r>
              <a:rPr lang="pt-BR" sz="2000" dirty="0"/>
              <a:t>contendo objeto solicitado</a:t>
            </a:r>
          </a:p>
          <a:p>
            <a:r>
              <a:rPr lang="pt-BR" sz="2000" dirty="0"/>
              <a:t>(</a:t>
            </a:r>
            <a:r>
              <a:rPr lang="pt-BR" sz="2000" dirty="0" err="1"/>
              <a:t>algumDepartmento</a:t>
            </a:r>
            <a:r>
              <a:rPr lang="pt-BR" sz="2000" dirty="0"/>
              <a:t>/inicial.</a:t>
            </a:r>
            <a:r>
              <a:rPr lang="pt-BR" sz="2000" dirty="0" err="1"/>
              <a:t>index</a:t>
            </a:r>
            <a:r>
              <a:rPr lang="pt-BR" sz="2000" dirty="0"/>
              <a:t>), envia mensagem via </a:t>
            </a:r>
            <a:r>
              <a:rPr lang="pt-BR" sz="2000" dirty="0" err="1"/>
              <a:t>socket</a:t>
            </a:r>
            <a:endParaRPr lang="en-US" dirty="0"/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>
            <a:off x="5807969" y="2780929"/>
            <a:ext cx="576063" cy="39089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1" name="Line 9"/>
          <p:cNvSpPr>
            <a:spLocks noChangeShapeType="1"/>
          </p:cNvSpPr>
          <p:nvPr/>
        </p:nvSpPr>
        <p:spPr bwMode="auto">
          <a:xfrm>
            <a:off x="5419726" y="4591051"/>
            <a:ext cx="828674" cy="42212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2" name="Line 10"/>
          <p:cNvSpPr>
            <a:spLocks noChangeShapeType="1"/>
          </p:cNvSpPr>
          <p:nvPr/>
        </p:nvSpPr>
        <p:spPr bwMode="auto">
          <a:xfrm flipH="1">
            <a:off x="5542668" y="5013178"/>
            <a:ext cx="666750" cy="63514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4" name="Line 14"/>
          <p:cNvSpPr>
            <a:spLocks noChangeShapeType="1"/>
          </p:cNvSpPr>
          <p:nvPr/>
        </p:nvSpPr>
        <p:spPr bwMode="auto">
          <a:xfrm flipH="1">
            <a:off x="5807967" y="3171825"/>
            <a:ext cx="576065" cy="473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cxnSp>
        <p:nvCxnSpPr>
          <p:cNvPr id="47" name="Conector de seta reta 46"/>
          <p:cNvCxnSpPr/>
          <p:nvPr/>
        </p:nvCxnSpPr>
        <p:spPr>
          <a:xfrm rot="5400000">
            <a:off x="-168696" y="4149080"/>
            <a:ext cx="4320480" cy="1588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12"/>
          <p:cNvSpPr txBox="1">
            <a:spLocks noChangeArrowheads="1"/>
          </p:cNvSpPr>
          <p:nvPr/>
        </p:nvSpPr>
        <p:spPr bwMode="auto">
          <a:xfrm>
            <a:off x="1698313" y="5713413"/>
            <a:ext cx="819776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>
                <a:solidFill>
                  <a:srgbClr val="0070C0"/>
                </a:solidFill>
              </a:rPr>
              <a:t>Tempo</a:t>
            </a:r>
            <a:endParaRPr lang="en-US" dirty="0">
              <a:solidFill>
                <a:srgbClr val="0070C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65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 animBg="1"/>
      <p:bldP spid="41" grpId="0" animBg="1"/>
      <p:bldP spid="42" grpId="0" animBg="1"/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ChangeArrowheads="1"/>
          </p:cNvSpPr>
          <p:nvPr/>
        </p:nvSpPr>
        <p:spPr>
          <a:xfrm>
            <a:off x="2619375" y="2047876"/>
            <a:ext cx="4340721" cy="1533525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5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dirty="0"/>
              <a:t> </a:t>
            </a:r>
            <a:r>
              <a:rPr lang="pt-BR" dirty="0"/>
              <a:t>cliente </a:t>
            </a:r>
            <a:r>
              <a:rPr lang="pt-BR" dirty="0" err="1"/>
              <a:t>http</a:t>
            </a:r>
            <a:r>
              <a:rPr lang="pt-BR" dirty="0"/>
              <a:t> recebe mensagem</a:t>
            </a:r>
          </a:p>
          <a:p>
            <a:r>
              <a:rPr lang="pt-BR" dirty="0"/>
              <a:t>de resposta contendo arquivo</a:t>
            </a:r>
          </a:p>
          <a:p>
            <a:r>
              <a:rPr lang="pt-BR" dirty="0"/>
              <a:t>html, visualiza html.</a:t>
            </a:r>
          </a:p>
          <a:p>
            <a:r>
              <a:rPr lang="pt-BR" dirty="0"/>
              <a:t>Analisando arquivo html,</a:t>
            </a:r>
          </a:p>
          <a:p>
            <a:r>
              <a:rPr lang="pt-BR" dirty="0"/>
              <a:t>encontra 10 objetos </a:t>
            </a:r>
            <a:r>
              <a:rPr lang="pt-BR" dirty="0" err="1"/>
              <a:t>jpeg</a:t>
            </a:r>
            <a:r>
              <a:rPr lang="pt-BR" dirty="0"/>
              <a:t> referenciados</a:t>
            </a:r>
            <a:endParaRPr lang="en-US" sz="20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593016" y="3752295"/>
            <a:ext cx="38100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6.</a:t>
            </a:r>
            <a:r>
              <a:rPr lang="en-US" sz="2000" dirty="0"/>
              <a:t> </a:t>
            </a:r>
            <a:r>
              <a:rPr lang="pt-BR" dirty="0"/>
              <a:t>Passos 1 a 4 repetidos para</a:t>
            </a:r>
          </a:p>
          <a:p>
            <a:r>
              <a:rPr lang="pt-BR" dirty="0"/>
              <a:t>cada um dos 10 objetos </a:t>
            </a:r>
            <a:r>
              <a:rPr lang="pt-BR" dirty="0" err="1"/>
              <a:t>jpeg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556375" y="1492250"/>
            <a:ext cx="4111625" cy="100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</a:rPr>
              <a:t>4.</a:t>
            </a:r>
            <a:r>
              <a:rPr lang="en-US" sz="2000" dirty="0"/>
              <a:t> </a:t>
            </a:r>
            <a:r>
              <a:rPr lang="pt-BR" sz="2000" dirty="0"/>
              <a:t>servidor </a:t>
            </a:r>
            <a:r>
              <a:rPr lang="pt-BR" sz="2000" dirty="0" err="1"/>
              <a:t>http</a:t>
            </a:r>
            <a:r>
              <a:rPr lang="pt-BR" sz="2000" dirty="0"/>
              <a:t> encerra conexão</a:t>
            </a:r>
          </a:p>
          <a:p>
            <a:r>
              <a:rPr lang="pt-BR" sz="2000" dirty="0"/>
              <a:t>TCP .</a:t>
            </a:r>
            <a:endParaRPr lang="en-US" sz="2000" dirty="0"/>
          </a:p>
        </p:txBody>
      </p:sp>
      <p:sp>
        <p:nvSpPr>
          <p:cNvPr id="10" name="Line 2"/>
          <p:cNvSpPr>
            <a:spLocks noChangeShapeType="1"/>
          </p:cNvSpPr>
          <p:nvPr/>
        </p:nvSpPr>
        <p:spPr bwMode="auto">
          <a:xfrm>
            <a:off x="2066925" y="1519238"/>
            <a:ext cx="0" cy="2571750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828800" y="3519489"/>
            <a:ext cx="450776" cy="2695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669915" y="3382963"/>
            <a:ext cx="8225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>
                <a:solidFill>
                  <a:srgbClr val="0070C0"/>
                </a:solidFill>
                <a:latin typeface="Times New Roman" pitchFamily="18" charset="0"/>
              </a:rPr>
              <a:t>Tempo</a:t>
            </a: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 flipH="1">
            <a:off x="5591944" y="1609648"/>
            <a:ext cx="912357" cy="43822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3215680" y="4869160"/>
            <a:ext cx="1838966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>
                <a:latin typeface="Arial" charset="0"/>
              </a:rPr>
              <a:t>(contém </a:t>
            </a:r>
            <a:r>
              <a:rPr lang="en-US" dirty="0" err="1">
                <a:latin typeface="Arial" charset="0"/>
              </a:rPr>
              <a:t>texto</a:t>
            </a:r>
            <a:r>
              <a:rPr lang="en-US" dirty="0">
                <a:latin typeface="Arial" charset="0"/>
              </a:rPr>
              <a:t>,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 err="1">
                <a:latin typeface="Arial" charset="0"/>
              </a:rPr>
              <a:t>referências</a:t>
            </a:r>
            <a:r>
              <a:rPr lang="en-US" dirty="0">
                <a:latin typeface="Arial" charset="0"/>
              </a:rPr>
              <a:t> a 10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 err="1">
                <a:latin typeface="Arial" charset="0"/>
              </a:rPr>
              <a:t>Imagens</a:t>
            </a:r>
            <a:r>
              <a:rPr lang="en-US" dirty="0">
                <a:latin typeface="Arial" charset="0"/>
              </a:rPr>
              <a:t> jpeg)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1559497" y="408008"/>
            <a:ext cx="9000999" cy="866775"/>
          </a:xfrm>
        </p:spPr>
        <p:txBody>
          <a:bodyPr>
            <a:normAutofit/>
          </a:bodyPr>
          <a:lstStyle/>
          <a:p>
            <a:r>
              <a:rPr lang="en-US" sz="3600" dirty="0"/>
              <a:t>HTTP com </a:t>
            </a:r>
            <a:r>
              <a:rPr lang="pt-BR" sz="3600" dirty="0"/>
              <a:t>Conexão não Persistente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821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HTTP Persistente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234461"/>
            <a:ext cx="8509000" cy="507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1956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HTTP Persistente</a:t>
            </a:r>
          </a:p>
        </p:txBody>
      </p:sp>
      <p:pic>
        <p:nvPicPr>
          <p:cNvPr id="5" name="Picture 2" descr="https://upload.wikimedia.org/wikipedia/commons/thumb/d/d5/HTTP_persistent_connection.svg/450px-HTTP_persistent_connec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37" y="1385887"/>
            <a:ext cx="7780421" cy="484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468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Formato de mensagem HTTP: Pedido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2057400" y="1600200"/>
            <a:ext cx="7772400" cy="4648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tipos</a:t>
            </a:r>
            <a:r>
              <a:rPr lang="en-US" sz="2400" dirty="0"/>
              <a:t> de mensagem http: </a:t>
            </a:r>
            <a:r>
              <a:rPr lang="en-US" sz="2400" i="1" dirty="0" err="1">
                <a:solidFill>
                  <a:srgbClr val="FF0000"/>
                </a:solidFill>
              </a:rPr>
              <a:t>pedido</a:t>
            </a:r>
            <a:r>
              <a:rPr lang="en-US" sz="2400" i="1" dirty="0">
                <a:solidFill>
                  <a:srgbClr val="FF0000"/>
                </a:solidFill>
              </a:rPr>
              <a:t>, </a:t>
            </a:r>
            <a:r>
              <a:rPr lang="en-US" sz="2400" i="1" dirty="0" err="1">
                <a:solidFill>
                  <a:srgbClr val="FF0000"/>
                </a:solidFill>
              </a:rPr>
              <a:t>resposta</a:t>
            </a:r>
            <a:endParaRPr lang="en-US" sz="2400" i="1" dirty="0">
              <a:solidFill>
                <a:schemeClr val="accent2"/>
              </a:solidFill>
            </a:endParaRPr>
          </a:p>
          <a:p>
            <a:pPr marL="274320" indent="-274320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lang="en-US" sz="2400" dirty="0">
                <a:solidFill>
                  <a:srgbClr val="FF0000"/>
                </a:solidFill>
              </a:rPr>
              <a:t>m</a:t>
            </a:r>
            <a:r>
              <a:rPr lang="en-US" sz="2400" dirty="0" err="1">
                <a:solidFill>
                  <a:srgbClr val="FF0000"/>
                </a:solidFill>
              </a:rPr>
              <a:t>ensagem</a:t>
            </a:r>
            <a:r>
              <a:rPr lang="en-US" sz="2400" dirty="0">
                <a:solidFill>
                  <a:srgbClr val="FF0000"/>
                </a:solidFill>
              </a:rPr>
              <a:t> de </a:t>
            </a:r>
            <a:r>
              <a:rPr lang="en-US" sz="2400" dirty="0" err="1">
                <a:solidFill>
                  <a:srgbClr val="FF0000"/>
                </a:solidFill>
              </a:rPr>
              <a:t>pedido</a:t>
            </a:r>
            <a:r>
              <a:rPr lang="en-US" sz="2400" dirty="0">
                <a:solidFill>
                  <a:srgbClr val="FF0000"/>
                </a:solidFill>
              </a:rPr>
              <a:t> http:</a:t>
            </a:r>
            <a:endParaRPr lang="en-US" sz="2400" dirty="0"/>
          </a:p>
          <a:p>
            <a:pPr marL="548640" lvl="1" indent="-274320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/>
            </a:pPr>
            <a:r>
              <a:rPr lang="en-US" sz="2000" dirty="0">
                <a:solidFill>
                  <a:schemeClr val="tx2"/>
                </a:solidFill>
              </a:rPr>
              <a:t>ASCII (</a:t>
            </a:r>
            <a:r>
              <a:rPr lang="en-US" sz="2000" dirty="0" err="1">
                <a:solidFill>
                  <a:schemeClr val="tx2"/>
                </a:solidFill>
              </a:rPr>
              <a:t>formato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legível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por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pessoas</a:t>
            </a:r>
            <a:r>
              <a:rPr lang="en-US" sz="2000" dirty="0">
                <a:solidFill>
                  <a:schemeClr val="tx2"/>
                </a:solidFill>
              </a:rPr>
              <a:t>)</a:t>
            </a:r>
            <a:endParaRPr lang="en-US" sz="2300" dirty="0">
              <a:solidFill>
                <a:schemeClr val="accent2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448175" y="3444876"/>
            <a:ext cx="5554726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GET /</a:t>
            </a:r>
            <a:r>
              <a:rPr lang="en-US" sz="2000" b="1" dirty="0" err="1">
                <a:latin typeface="Courier New" pitchFamily="49" charset="0"/>
              </a:rPr>
              <a:t>somedir</a:t>
            </a:r>
            <a:r>
              <a:rPr lang="en-US" sz="2000" b="1" dirty="0">
                <a:latin typeface="Courier New" pitchFamily="49" charset="0"/>
              </a:rPr>
              <a:t>/page.html HTTP/1.1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Host: www.someschool.edu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User-agent: Mozilla/4.0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Connection: close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Accept-</a:t>
            </a:r>
            <a:r>
              <a:rPr lang="en-US" sz="2000" b="1" dirty="0" err="1">
                <a:latin typeface="Courier New" pitchFamily="49" charset="0"/>
              </a:rPr>
              <a:t>language:fr</a:t>
            </a:r>
            <a:r>
              <a:rPr lang="en-US" sz="2000" b="1" dirty="0">
                <a:latin typeface="Courier New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dirty="0">
              <a:latin typeface="Times New Roman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latin typeface="Arial" charset="0"/>
              </a:rPr>
              <a:t>(carriage return (CR), line feed (LF) </a:t>
            </a:r>
            <a:r>
              <a:rPr lang="en-US" sz="2000" dirty="0" err="1">
                <a:latin typeface="Arial" charset="0"/>
              </a:rPr>
              <a:t>adicionais</a:t>
            </a:r>
            <a:r>
              <a:rPr lang="en-US" sz="2000" dirty="0">
                <a:latin typeface="Arial" charset="0"/>
              </a:rPr>
              <a:t>)</a:t>
            </a:r>
            <a:r>
              <a:rPr lang="en-US" dirty="0">
                <a:latin typeface="Times New Roman" pitchFamily="18" charset="0"/>
              </a:rPr>
              <a:t> 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905734" y="2944221"/>
            <a:ext cx="190353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 err="1">
                <a:solidFill>
                  <a:srgbClr val="0070C0"/>
                </a:solidFill>
              </a:rPr>
              <a:t>linha</a:t>
            </a:r>
            <a:r>
              <a:rPr lang="en-US" sz="2000" dirty="0">
                <a:solidFill>
                  <a:srgbClr val="0070C0"/>
                </a:solidFill>
              </a:rPr>
              <a:t> do </a:t>
            </a:r>
            <a:r>
              <a:rPr lang="en-US" sz="2000" dirty="0" err="1">
                <a:solidFill>
                  <a:srgbClr val="0070C0"/>
                </a:solidFill>
              </a:rPr>
              <a:t>pedido</a:t>
            </a:r>
            <a:endParaRPr lang="en-US" sz="2000" dirty="0">
              <a:solidFill>
                <a:srgbClr val="0070C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dirty="0" err="1">
                <a:solidFill>
                  <a:srgbClr val="0070C0"/>
                </a:solidFill>
              </a:rPr>
              <a:t>comandos</a:t>
            </a:r>
            <a:r>
              <a:rPr lang="en-US" sz="2000" dirty="0">
                <a:solidFill>
                  <a:srgbClr val="0070C0"/>
                </a:solidFill>
              </a:rPr>
              <a:t> GET,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</a:rPr>
              <a:t>POST, HEAD,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</a:rPr>
              <a:t>PUT e DELETE)</a:t>
            </a:r>
            <a:endParaRPr lang="en-US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3863753" y="3444875"/>
            <a:ext cx="641573" cy="165100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pt-BR">
              <a:solidFill>
                <a:srgbClr val="0070C0"/>
              </a:solidFill>
            </a:endParaRPr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4467226" y="3752851"/>
            <a:ext cx="227013" cy="1311275"/>
          </a:xfrm>
          <a:custGeom>
            <a:avLst/>
            <a:gdLst/>
            <a:ahLst/>
            <a:cxnLst>
              <a:cxn ang="0">
                <a:pos x="122" y="6"/>
              </a:cxn>
              <a:cxn ang="0">
                <a:pos x="0" y="0"/>
              </a:cxn>
              <a:cxn ang="0">
                <a:pos x="0" y="924"/>
              </a:cxn>
              <a:cxn ang="0">
                <a:pos x="150" y="918"/>
              </a:cxn>
            </a:cxnLst>
            <a:rect l="0" t="0" r="r" b="b"/>
            <a:pathLst>
              <a:path w="150" h="924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w="19050" cap="flat" cmpd="sng">
            <a:solidFill>
              <a:srgbClr val="0070C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solidFill>
                <a:srgbClr val="0070C0"/>
              </a:solidFill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3365579" y="4256089"/>
            <a:ext cx="11079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>
                <a:solidFill>
                  <a:srgbClr val="0070C0"/>
                </a:solidFill>
                <a:latin typeface="Times New Roman" pitchFamily="18" charset="0"/>
              </a:rPr>
              <a:t>linhas do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>
                <a:solidFill>
                  <a:srgbClr val="0070C0"/>
                </a:solidFill>
                <a:latin typeface="Times New Roman" pitchFamily="18" charset="0"/>
              </a:rPr>
              <a:t>cabeçalho</a:t>
            </a: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3686176" y="5453061"/>
            <a:ext cx="819150" cy="128588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pt-BR">
              <a:solidFill>
                <a:srgbClr val="0070C0"/>
              </a:solidFill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2116582" y="5094289"/>
            <a:ext cx="189141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</a:rPr>
              <a:t>Carriage return,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</a:rPr>
              <a:t>line feed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 err="1">
                <a:solidFill>
                  <a:srgbClr val="0070C0"/>
                </a:solidFill>
              </a:rPr>
              <a:t>Indica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fim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</a:rPr>
              <a:t>de mensagem</a:t>
            </a:r>
            <a:endParaRPr lang="en-US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505326" y="5756007"/>
            <a:ext cx="4759026" cy="661720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Corpo de Entidade</a:t>
            </a:r>
          </a:p>
        </p:txBody>
      </p:sp>
    </p:spTree>
    <p:extLst>
      <p:ext uri="{BB962C8B-B14F-4D97-AF65-F5344CB8AC3E}">
        <p14:creationId xmlns:p14="http://schemas.microsoft.com/office/powerpoint/2010/main" val="2963623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/>
              <a:t>Diretrizes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3600" dirty="0"/>
              <a:t>Disciplina de caráter obrigatório;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3600" dirty="0"/>
              <a:t> 1º Período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3600" dirty="0"/>
              <a:t> CH: 60 h/a</a:t>
            </a:r>
          </a:p>
        </p:txBody>
      </p:sp>
    </p:spTree>
    <p:extLst>
      <p:ext uri="{BB962C8B-B14F-4D97-AF65-F5344CB8AC3E}">
        <p14:creationId xmlns:p14="http://schemas.microsoft.com/office/powerpoint/2010/main" val="2238796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Formato de mensagem HTTP: Resposta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705350" y="1987551"/>
            <a:ext cx="5822950" cy="283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HTTP/1.1 200 OK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Connection close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Date: Thu, 06 Aug 1998 12:00:15 GMT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Server: Apache/1.3.0 (Unix)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Last-Modified: Mon, 22 Jun 1998 …...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Content-Length: 6821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Content-Type: text/html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000" b="1" dirty="0">
                <a:latin typeface="Courier New" pitchFamily="49" charset="0"/>
              </a:rPr>
              <a:t>dados </a:t>
            </a:r>
            <a:r>
              <a:rPr lang="en-US" sz="2000" b="1" dirty="0" err="1">
                <a:latin typeface="Courier New" pitchFamily="49" charset="0"/>
              </a:rPr>
              <a:t>dados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dados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dados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dados</a:t>
            </a:r>
            <a:r>
              <a:rPr lang="en-US" sz="2000" b="1" dirty="0">
                <a:latin typeface="Courier New" pitchFamily="49" charset="0"/>
              </a:rPr>
              <a:t> ... 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363204" y="1408114"/>
            <a:ext cx="17299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 err="1">
                <a:solidFill>
                  <a:srgbClr val="0070C0"/>
                </a:solidFill>
                <a:latin typeface="Times New Roman" pitchFamily="18" charset="0"/>
              </a:rPr>
              <a:t>linha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</a:rPr>
              <a:t> de status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>
                <a:solidFill>
                  <a:srgbClr val="0070C0"/>
                </a:solidFill>
                <a:latin typeface="Times New Roman" pitchFamily="18" charset="0"/>
              </a:rPr>
              <a:t>(protocolo,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 err="1">
                <a:solidFill>
                  <a:srgbClr val="0070C0"/>
                </a:solidFill>
                <a:latin typeface="Times New Roman" pitchFamily="18" charset="0"/>
              </a:rPr>
              <a:t>código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</a:rPr>
              <a:t> de status,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 err="1">
                <a:solidFill>
                  <a:srgbClr val="0070C0"/>
                </a:solidFill>
                <a:latin typeface="Times New Roman" pitchFamily="18" charset="0"/>
              </a:rPr>
              <a:t>frase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</a:rPr>
              <a:t> de status)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3819526" y="1914526"/>
            <a:ext cx="923925" cy="257175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pt-BR">
              <a:solidFill>
                <a:srgbClr val="0070C0"/>
              </a:solidFill>
            </a:endParaRPr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4619626" y="2349501"/>
            <a:ext cx="257175" cy="1858963"/>
          </a:xfrm>
          <a:custGeom>
            <a:avLst/>
            <a:gdLst/>
            <a:ahLst/>
            <a:cxnLst>
              <a:cxn ang="0">
                <a:pos x="132" y="9"/>
              </a:cxn>
              <a:cxn ang="0">
                <a:pos x="0" y="0"/>
              </a:cxn>
              <a:cxn ang="0">
                <a:pos x="0" y="1428"/>
              </a:cxn>
              <a:cxn ang="0">
                <a:pos x="162" y="1425"/>
              </a:cxn>
            </a:cxnLst>
            <a:rect l="0" t="0" r="r" b="b"/>
            <a:pathLst>
              <a:path w="162" h="1428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w="19050" cap="flat" cmpd="sng">
            <a:solidFill>
              <a:srgbClr val="0070C0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>
              <a:solidFill>
                <a:srgbClr val="0070C0"/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3331266" y="3017838"/>
            <a:ext cx="120898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</a:rPr>
              <a:t>linhas de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  <a:latin typeface="Times New Roman" pitchFamily="18" charset="0"/>
              </a:rPr>
              <a:t>cabeçalho</a:t>
            </a:r>
            <a:endParaRPr lang="en-US" dirty="0">
              <a:solidFill>
                <a:srgbClr val="0070C0"/>
              </a:solidFill>
              <a:latin typeface="Times New Roman" pitchFamily="18" charset="0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3714750" y="4208463"/>
            <a:ext cx="1661170" cy="430212"/>
          </a:xfrm>
          <a:prstGeom prst="line">
            <a:avLst/>
          </a:prstGeom>
          <a:noFill/>
          <a:ln w="19050">
            <a:solidFill>
              <a:srgbClr val="0070C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pt-BR">
              <a:solidFill>
                <a:srgbClr val="0070C0"/>
              </a:solidFill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2288200" y="4360864"/>
            <a:ext cx="155452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>
                <a:solidFill>
                  <a:srgbClr val="0070C0"/>
                </a:solidFill>
              </a:rPr>
              <a:t>dados, </a:t>
            </a:r>
            <a:r>
              <a:rPr lang="en-US" sz="2000" dirty="0" err="1">
                <a:solidFill>
                  <a:srgbClr val="0070C0"/>
                </a:solidFill>
              </a:rPr>
              <a:t>p.ex</a:t>
            </a:r>
            <a:r>
              <a:rPr lang="en-US" sz="2000" dirty="0">
                <a:solidFill>
                  <a:srgbClr val="0070C0"/>
                </a:solidFill>
              </a:rPr>
              <a:t>.,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>
                <a:solidFill>
                  <a:srgbClr val="0070C0"/>
                </a:solidFill>
                <a:latin typeface="Times New Roman" pitchFamily="18" charset="0"/>
              </a:rPr>
              <a:t>arquivo html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dirty="0" err="1">
                <a:solidFill>
                  <a:srgbClr val="0070C0"/>
                </a:solidFill>
                <a:latin typeface="Times New Roman" pitchFamily="18" charset="0"/>
              </a:rPr>
              <a:t>solicitado</a:t>
            </a:r>
            <a:r>
              <a:rPr lang="en-US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3658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de status da resposta HTTP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Na primeira linha da mensagem de resposta servidor</a:t>
            </a:r>
          </a:p>
          <a:p>
            <a:pPr>
              <a:buNone/>
            </a:pPr>
            <a:r>
              <a:rPr lang="pt-BR" dirty="0"/>
              <a:t>-&gt;cliente. Alguns códigos típicos:</a:t>
            </a:r>
          </a:p>
          <a:p>
            <a:r>
              <a:rPr lang="pt-BR" b="1" dirty="0">
                <a:solidFill>
                  <a:srgbClr val="FF0000"/>
                </a:solidFill>
              </a:rPr>
              <a:t>200 OK</a:t>
            </a:r>
          </a:p>
          <a:p>
            <a:pPr lvl="1"/>
            <a:r>
              <a:rPr lang="pt-BR" dirty="0"/>
              <a:t>sucesso, objeto pedido segue mais adiante nesta mensagem</a:t>
            </a:r>
          </a:p>
          <a:p>
            <a:r>
              <a:rPr lang="pt-BR" b="1" dirty="0">
                <a:solidFill>
                  <a:srgbClr val="FF0000"/>
                </a:solidFill>
              </a:rPr>
              <a:t>301 </a:t>
            </a:r>
            <a:r>
              <a:rPr lang="pt-BR" b="1" dirty="0" err="1">
                <a:solidFill>
                  <a:srgbClr val="FF0000"/>
                </a:solidFill>
              </a:rPr>
              <a:t>Moved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Permanently</a:t>
            </a:r>
            <a:endParaRPr lang="pt-BR" b="1" dirty="0">
              <a:solidFill>
                <a:srgbClr val="FF0000"/>
              </a:solidFill>
            </a:endParaRPr>
          </a:p>
          <a:p>
            <a:pPr lvl="1"/>
            <a:r>
              <a:rPr lang="pt-BR" dirty="0"/>
              <a:t>objeto pedido mudou de lugar, nova localização especificado mais adiante nesta mensagem (</a:t>
            </a:r>
            <a:r>
              <a:rPr lang="pt-BR" dirty="0" err="1"/>
              <a:t>Location</a:t>
            </a:r>
            <a:r>
              <a:rPr lang="pt-BR" dirty="0"/>
              <a:t>:)</a:t>
            </a:r>
          </a:p>
          <a:p>
            <a:r>
              <a:rPr lang="pt-BR" b="1" dirty="0">
                <a:solidFill>
                  <a:srgbClr val="FF0000"/>
                </a:solidFill>
              </a:rPr>
              <a:t>400 </a:t>
            </a:r>
            <a:r>
              <a:rPr lang="pt-BR" b="1" dirty="0" err="1">
                <a:solidFill>
                  <a:srgbClr val="FF0000"/>
                </a:solidFill>
              </a:rPr>
              <a:t>Bad</a:t>
            </a:r>
            <a:r>
              <a:rPr lang="pt-BR" b="1" dirty="0">
                <a:solidFill>
                  <a:srgbClr val="FF0000"/>
                </a:solidFill>
              </a:rPr>
              <a:t> Request</a:t>
            </a:r>
          </a:p>
          <a:p>
            <a:pPr lvl="1"/>
            <a:r>
              <a:rPr lang="pt-BR" dirty="0"/>
              <a:t>mensagem de pedido não entendida pelo servidor</a:t>
            </a:r>
          </a:p>
          <a:p>
            <a:r>
              <a:rPr lang="pt-BR" b="1" dirty="0">
                <a:solidFill>
                  <a:srgbClr val="FF0000"/>
                </a:solidFill>
              </a:rPr>
              <a:t>404 </a:t>
            </a:r>
            <a:r>
              <a:rPr lang="pt-BR" b="1" dirty="0" err="1">
                <a:solidFill>
                  <a:srgbClr val="FF0000"/>
                </a:solidFill>
              </a:rPr>
              <a:t>Not</a:t>
            </a:r>
            <a:r>
              <a:rPr lang="pt-BR" b="1" dirty="0">
                <a:solidFill>
                  <a:srgbClr val="FF0000"/>
                </a:solidFill>
              </a:rPr>
              <a:t> </a:t>
            </a:r>
            <a:r>
              <a:rPr lang="pt-BR" b="1" dirty="0" err="1">
                <a:solidFill>
                  <a:srgbClr val="FF0000"/>
                </a:solidFill>
              </a:rPr>
              <a:t>Found</a:t>
            </a:r>
            <a:endParaRPr lang="pt-BR" b="1" dirty="0">
              <a:solidFill>
                <a:srgbClr val="FF0000"/>
              </a:solidFill>
            </a:endParaRPr>
          </a:p>
          <a:p>
            <a:pPr lvl="1"/>
            <a:r>
              <a:rPr lang="pt-BR" dirty="0"/>
              <a:t>documento pedido não se encontra neste servidor</a:t>
            </a:r>
          </a:p>
          <a:p>
            <a:r>
              <a:rPr lang="en-US" b="1" dirty="0">
                <a:solidFill>
                  <a:srgbClr val="FF0000"/>
                </a:solidFill>
              </a:rPr>
              <a:t>505 HTTP Version Not Supported</a:t>
            </a:r>
          </a:p>
          <a:p>
            <a:pPr lvl="1"/>
            <a:r>
              <a:rPr lang="pt-BR" dirty="0"/>
              <a:t>versão de </a:t>
            </a:r>
            <a:r>
              <a:rPr lang="pt-BR" dirty="0" err="1"/>
              <a:t>http</a:t>
            </a:r>
            <a:r>
              <a:rPr lang="pt-BR" dirty="0"/>
              <a:t> do pedido não usada por este servidor</a:t>
            </a:r>
          </a:p>
        </p:txBody>
      </p:sp>
    </p:spTree>
    <p:extLst>
      <p:ext uri="{BB962C8B-B14F-4D97-AF65-F5344CB8AC3E}">
        <p14:creationId xmlns:p14="http://schemas.microsoft.com/office/powerpoint/2010/main" val="3037652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de status da resposta HTTP</a:t>
            </a:r>
          </a:p>
        </p:txBody>
      </p:sp>
      <p:pic>
        <p:nvPicPr>
          <p:cNvPr id="5124" name="Picture 4" descr="http://wiki.hashphp.org/images/9/95/HTTP-GE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17554"/>
            <a:ext cx="11636971" cy="453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52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de seta reta 16"/>
          <p:cNvCxnSpPr/>
          <p:nvPr/>
        </p:nvCxnSpPr>
        <p:spPr>
          <a:xfrm>
            <a:off x="4151784" y="1916832"/>
            <a:ext cx="3456384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 flipH="1">
            <a:off x="4288869" y="4684903"/>
            <a:ext cx="3312368" cy="290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4209930" y="2492896"/>
            <a:ext cx="3398238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4288870" y="3861048"/>
            <a:ext cx="3377445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8688288" y="2600907"/>
            <a:ext cx="792088" cy="792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8577977" y="4257092"/>
            <a:ext cx="648072" cy="720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V="1">
            <a:off x="8976320" y="4941169"/>
            <a:ext cx="779976" cy="89571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Interação usuário-servidor: cookies</a:t>
            </a:r>
          </a:p>
        </p:txBody>
      </p:sp>
      <p:sp>
        <p:nvSpPr>
          <p:cNvPr id="5" name="Fluxograma: Dados 4"/>
          <p:cNvSpPr/>
          <p:nvPr/>
        </p:nvSpPr>
        <p:spPr>
          <a:xfrm>
            <a:off x="1631504" y="3717032"/>
            <a:ext cx="2520280" cy="1224136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Arquivo de cookies</a:t>
            </a:r>
          </a:p>
          <a:p>
            <a:pPr algn="ctr"/>
            <a:r>
              <a:rPr lang="pt-BR" sz="1400" b="1" dirty="0"/>
              <a:t>americanas: 1678</a:t>
            </a:r>
          </a:p>
          <a:p>
            <a:pPr algn="ctr"/>
            <a:r>
              <a:rPr lang="pt-BR" sz="1400" b="1" dirty="0"/>
              <a:t>saraiva: 8734</a:t>
            </a:r>
          </a:p>
        </p:txBody>
      </p:sp>
      <p:sp>
        <p:nvSpPr>
          <p:cNvPr id="6" name="Fluxograma: Dados 5"/>
          <p:cNvSpPr/>
          <p:nvPr/>
        </p:nvSpPr>
        <p:spPr>
          <a:xfrm>
            <a:off x="1631503" y="5533294"/>
            <a:ext cx="2520280" cy="1224136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Arquivo de cookies</a:t>
            </a:r>
          </a:p>
          <a:p>
            <a:pPr algn="ctr"/>
            <a:r>
              <a:rPr lang="pt-BR" sz="1400" b="1" dirty="0"/>
              <a:t>americanas: 1678</a:t>
            </a:r>
          </a:p>
          <a:p>
            <a:pPr algn="ctr"/>
            <a:r>
              <a:rPr lang="pt-BR" sz="1400" b="1" dirty="0"/>
              <a:t>saraiva: 8734</a:t>
            </a:r>
          </a:p>
        </p:txBody>
      </p:sp>
      <p:sp>
        <p:nvSpPr>
          <p:cNvPr id="8" name="Retângulo 7"/>
          <p:cNvSpPr/>
          <p:nvPr/>
        </p:nvSpPr>
        <p:spPr>
          <a:xfrm>
            <a:off x="4655840" y="1916832"/>
            <a:ext cx="25922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msg</a:t>
            </a:r>
            <a:r>
              <a:rPr lang="pt-BR" b="1" dirty="0"/>
              <a:t> usual req </a:t>
            </a:r>
            <a:r>
              <a:rPr lang="pt-BR" b="1" dirty="0" err="1"/>
              <a:t>http</a:t>
            </a:r>
            <a:endParaRPr lang="pt-BR" b="1" dirty="0"/>
          </a:p>
        </p:txBody>
      </p:sp>
      <p:sp>
        <p:nvSpPr>
          <p:cNvPr id="9" name="Retângulo 8"/>
          <p:cNvSpPr/>
          <p:nvPr/>
        </p:nvSpPr>
        <p:spPr>
          <a:xfrm>
            <a:off x="4655840" y="2348881"/>
            <a:ext cx="2592288" cy="86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reposta usual </a:t>
            </a:r>
            <a:r>
              <a:rPr lang="pt-BR" b="1" dirty="0" err="1"/>
              <a:t>http</a:t>
            </a:r>
            <a:r>
              <a:rPr lang="pt-BR" b="1" dirty="0"/>
              <a:t> + </a:t>
            </a:r>
          </a:p>
          <a:p>
            <a:pPr algn="ctr"/>
            <a:r>
              <a:rPr lang="pt-BR" b="1" dirty="0"/>
              <a:t>set-cookie: 1678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655840" y="4650311"/>
            <a:ext cx="25922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resposta usual </a:t>
            </a:r>
            <a:r>
              <a:rPr lang="pt-BR" b="1" dirty="0" err="1"/>
              <a:t>http</a:t>
            </a:r>
            <a:endParaRPr lang="pt-BR" b="1" dirty="0"/>
          </a:p>
        </p:txBody>
      </p:sp>
      <p:sp>
        <p:nvSpPr>
          <p:cNvPr id="11" name="Retângulo 10"/>
          <p:cNvSpPr/>
          <p:nvPr/>
        </p:nvSpPr>
        <p:spPr>
          <a:xfrm>
            <a:off x="4655840" y="3696591"/>
            <a:ext cx="2592288" cy="86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msg</a:t>
            </a:r>
            <a:r>
              <a:rPr lang="pt-BR" b="1" dirty="0"/>
              <a:t> usual req </a:t>
            </a:r>
            <a:r>
              <a:rPr lang="pt-BR" b="1" dirty="0" err="1"/>
              <a:t>http</a:t>
            </a:r>
            <a:r>
              <a:rPr lang="pt-BR" b="1" dirty="0"/>
              <a:t> + </a:t>
            </a:r>
          </a:p>
          <a:p>
            <a:pPr algn="ctr"/>
            <a:r>
              <a:rPr lang="pt-BR" b="1" dirty="0"/>
              <a:t>cookie: 1678</a:t>
            </a:r>
          </a:p>
        </p:txBody>
      </p:sp>
      <p:sp>
        <p:nvSpPr>
          <p:cNvPr id="14" name="Fluxograma: Dados 13"/>
          <p:cNvSpPr/>
          <p:nvPr/>
        </p:nvSpPr>
        <p:spPr>
          <a:xfrm>
            <a:off x="1703512" y="1988839"/>
            <a:ext cx="2520280" cy="1224136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Arquivo de cookies</a:t>
            </a:r>
          </a:p>
          <a:p>
            <a:pPr algn="ctr"/>
            <a:r>
              <a:rPr lang="pt-BR" sz="1400" b="1" dirty="0"/>
              <a:t>saraiva: 8734</a:t>
            </a:r>
          </a:p>
        </p:txBody>
      </p:sp>
      <p:sp>
        <p:nvSpPr>
          <p:cNvPr id="15" name="Fluxograma: Disco magnético 14"/>
          <p:cNvSpPr/>
          <p:nvPr/>
        </p:nvSpPr>
        <p:spPr>
          <a:xfrm>
            <a:off x="9385292" y="3609024"/>
            <a:ext cx="1008112" cy="1080125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2567608" y="1541264"/>
            <a:ext cx="13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Cliente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8585421" y="1547500"/>
            <a:ext cx="13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Servidor</a:t>
            </a:r>
          </a:p>
        </p:txBody>
      </p:sp>
      <p:cxnSp>
        <p:nvCxnSpPr>
          <p:cNvPr id="41" name="Conector de seta reta 40"/>
          <p:cNvCxnSpPr/>
          <p:nvPr/>
        </p:nvCxnSpPr>
        <p:spPr>
          <a:xfrm flipH="1">
            <a:off x="4314476" y="6393153"/>
            <a:ext cx="3312368" cy="2908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/>
          <p:cNvCxnSpPr/>
          <p:nvPr/>
        </p:nvCxnSpPr>
        <p:spPr>
          <a:xfrm>
            <a:off x="4314477" y="5569298"/>
            <a:ext cx="3377445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tângulo 42"/>
          <p:cNvSpPr/>
          <p:nvPr/>
        </p:nvSpPr>
        <p:spPr>
          <a:xfrm>
            <a:off x="4681447" y="6358561"/>
            <a:ext cx="25922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resposta usual </a:t>
            </a:r>
            <a:r>
              <a:rPr lang="pt-BR" b="1" dirty="0" err="1"/>
              <a:t>http</a:t>
            </a:r>
            <a:endParaRPr lang="pt-BR" b="1" dirty="0"/>
          </a:p>
        </p:txBody>
      </p:sp>
      <p:sp>
        <p:nvSpPr>
          <p:cNvPr id="44" name="Retângulo 43"/>
          <p:cNvSpPr/>
          <p:nvPr/>
        </p:nvSpPr>
        <p:spPr>
          <a:xfrm>
            <a:off x="4681447" y="5404841"/>
            <a:ext cx="2592288" cy="86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/>
              <a:t>msg</a:t>
            </a:r>
            <a:r>
              <a:rPr lang="pt-BR" b="1" dirty="0"/>
              <a:t> usual req </a:t>
            </a:r>
            <a:r>
              <a:rPr lang="pt-BR" b="1" dirty="0" err="1"/>
              <a:t>http</a:t>
            </a:r>
            <a:r>
              <a:rPr lang="pt-BR" b="1" dirty="0"/>
              <a:t> + </a:t>
            </a:r>
          </a:p>
          <a:p>
            <a:pPr algn="ctr"/>
            <a:r>
              <a:rPr lang="pt-BR" b="1" dirty="0"/>
              <a:t>cookie: 1678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7596838" y="1988840"/>
            <a:ext cx="1788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Servidor cria a ID 1678 para o usuário  </a:t>
            </a:r>
          </a:p>
        </p:txBody>
      </p:sp>
      <p:sp>
        <p:nvSpPr>
          <p:cNvPr id="47" name="CaixaDeTexto 46"/>
          <p:cNvSpPr txBox="1"/>
          <p:nvPr/>
        </p:nvSpPr>
        <p:spPr>
          <a:xfrm>
            <a:off x="7672075" y="4149087"/>
            <a:ext cx="1393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Ação específica do cookie   </a:t>
            </a:r>
          </a:p>
        </p:txBody>
      </p:sp>
      <p:sp>
        <p:nvSpPr>
          <p:cNvPr id="48" name="CaixaDeTexto 47"/>
          <p:cNvSpPr txBox="1"/>
          <p:nvPr/>
        </p:nvSpPr>
        <p:spPr>
          <a:xfrm>
            <a:off x="7711165" y="5836888"/>
            <a:ext cx="1393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Ação específica do cookie   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1664386" y="5046273"/>
            <a:ext cx="2520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semana depois:</a:t>
            </a:r>
          </a:p>
        </p:txBody>
      </p:sp>
    </p:spTree>
    <p:extLst>
      <p:ext uri="{BB962C8B-B14F-4D97-AF65-F5344CB8AC3E}">
        <p14:creationId xmlns:p14="http://schemas.microsoft.com/office/powerpoint/2010/main" val="60716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43" grpId="0" animBg="1"/>
      <p:bldP spid="44" grpId="0" animBg="1"/>
      <p:bldP spid="46" grpId="0"/>
      <p:bldP spid="47" grpId="0"/>
      <p:bldP spid="48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exposed.com/wp-content/uploads/2015/03/scifitech10.jpg-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2350"/>
            <a:ext cx="4018579" cy="3013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922767" y="1507909"/>
            <a:ext cx="10554492" cy="1938992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A Linguagem de marcação</a:t>
            </a:r>
          </a:p>
          <a:p>
            <a:pPr algn="ctr"/>
            <a:r>
              <a:rPr lang="pt-BR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HTML</a:t>
            </a:r>
            <a:endParaRPr lang="pt-BR" sz="60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70026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2133600"/>
            <a:ext cx="10590212" cy="47244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Criada por Tim Berners-Lee em 1993;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</a:t>
            </a:r>
            <a:r>
              <a:rPr lang="pt-BR" sz="2800" b="1" dirty="0" err="1"/>
              <a:t>HyperText</a:t>
            </a:r>
            <a:r>
              <a:rPr lang="pt-BR" sz="2800" b="1" dirty="0"/>
              <a:t> </a:t>
            </a:r>
            <a:r>
              <a:rPr lang="pt-BR" sz="2800" b="1" dirty="0" err="1"/>
              <a:t>Markup</a:t>
            </a:r>
            <a:r>
              <a:rPr lang="pt-BR" sz="2800" b="1" dirty="0"/>
              <a:t> </a:t>
            </a:r>
            <a:r>
              <a:rPr lang="pt-BR" sz="2800" b="1" dirty="0" err="1"/>
              <a:t>Language</a:t>
            </a:r>
            <a:r>
              <a:rPr lang="pt-BR" sz="2800" b="1" dirty="0"/>
              <a:t> </a:t>
            </a:r>
            <a:r>
              <a:rPr lang="pt-BR" sz="2800" dirty="0"/>
              <a:t>(Linguagem de Marcação de </a:t>
            </a:r>
            <a:r>
              <a:rPr lang="pt-BR" sz="2800" dirty="0" err="1"/>
              <a:t>HiperTexto</a:t>
            </a:r>
            <a:r>
              <a:rPr lang="pt-BR" sz="2800" dirty="0"/>
              <a:t>);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Uma linguagem de marcação, diferente de linguagens tradicionais como: C/C++, JAVA, Visual Basic;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É formada por rótulos delimitadores (</a:t>
            </a:r>
            <a:r>
              <a:rPr lang="pt-BR" sz="2800" b="1" dirty="0" err="1"/>
              <a:t>Tags</a:t>
            </a:r>
            <a:r>
              <a:rPr lang="pt-BR" sz="2800" dirty="0"/>
              <a:t>) e seus atributos.</a:t>
            </a:r>
          </a:p>
        </p:txBody>
      </p:sp>
    </p:spTree>
    <p:extLst>
      <p:ext uri="{BB962C8B-B14F-4D97-AF65-F5344CB8AC3E}">
        <p14:creationId xmlns:p14="http://schemas.microsoft.com/office/powerpoint/2010/main" val="710111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74812" y="1541929"/>
            <a:ext cx="9829800" cy="50023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 </a:t>
            </a:r>
            <a:r>
              <a:rPr lang="pt-BR" sz="2400" b="1" dirty="0" err="1"/>
              <a:t>Tag</a:t>
            </a:r>
            <a:r>
              <a:rPr lang="pt-BR" sz="2400" dirty="0"/>
              <a:t>: Rótulo para identificar </a:t>
            </a:r>
            <a:r>
              <a:rPr lang="pt-BR" sz="2400" u="sng" dirty="0"/>
              <a:t>início</a:t>
            </a:r>
            <a:r>
              <a:rPr lang="pt-BR" sz="2400" dirty="0"/>
              <a:t> e </a:t>
            </a:r>
            <a:r>
              <a:rPr lang="pt-BR" sz="2400" u="sng" dirty="0"/>
              <a:t>fim</a:t>
            </a:r>
            <a:r>
              <a:rPr lang="pt-BR" sz="2400" dirty="0"/>
              <a:t> de uma estrutura. Utiliza os caracteres “&lt;“ e “&gt;”;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 </a:t>
            </a:r>
            <a:r>
              <a:rPr lang="pt-BR" sz="2400" b="1" dirty="0"/>
              <a:t>Atributos</a:t>
            </a:r>
            <a:r>
              <a:rPr lang="pt-BR" sz="2400" dirty="0"/>
              <a:t>: Campos que especificam características das estruturas;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 </a:t>
            </a:r>
            <a:r>
              <a:rPr lang="pt-BR" sz="2400" b="1" dirty="0"/>
              <a:t>Elemento HTML</a:t>
            </a:r>
            <a:r>
              <a:rPr lang="pt-BR" sz="2400" dirty="0"/>
              <a:t>: Conjunto de </a:t>
            </a:r>
            <a:r>
              <a:rPr lang="pt-BR" sz="2400" b="1" dirty="0" err="1"/>
              <a:t>Tags</a:t>
            </a:r>
            <a:r>
              <a:rPr lang="pt-BR" sz="2400" b="1" dirty="0"/>
              <a:t> </a:t>
            </a:r>
            <a:r>
              <a:rPr lang="pt-BR" sz="2400" dirty="0"/>
              <a:t>e </a:t>
            </a:r>
            <a:r>
              <a:rPr lang="pt-BR" sz="2400" b="1" dirty="0"/>
              <a:t>Atributos</a:t>
            </a:r>
            <a:r>
              <a:rPr lang="pt-BR" sz="2400" dirty="0"/>
              <a:t> que formam um estrutura HTML bem definida.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... &lt;/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tag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58079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</a:t>
            </a:r>
            <a:r>
              <a:rPr lang="pt-BR" dirty="0"/>
              <a:t>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90918" y="1380565"/>
            <a:ext cx="10488706" cy="49843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b="1" dirty="0"/>
              <a:t> </a:t>
            </a:r>
            <a:r>
              <a:rPr lang="pt-BR" sz="2400" dirty="0"/>
              <a:t>Rótulos que definem um </a:t>
            </a:r>
            <a:r>
              <a:rPr lang="pt-BR" sz="2400" b="1" dirty="0"/>
              <a:t>Elemento HTML</a:t>
            </a:r>
            <a:r>
              <a:rPr lang="pt-BR" sz="2400" dirty="0"/>
              <a:t>;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/>
              <a:t> </a:t>
            </a:r>
            <a:r>
              <a:rPr lang="pt-BR" sz="2000" dirty="0" err="1"/>
              <a:t>Tags</a:t>
            </a:r>
            <a:r>
              <a:rPr lang="pt-BR" sz="2000" dirty="0"/>
              <a:t> de abertura podem conter descrições de atributos da estrutura em questão, como: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00" dirty="0"/>
              <a:t> Cor do plano de fundo;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1800" dirty="0"/>
              <a:t> Fonte do parágrafo etc.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 A </a:t>
            </a:r>
            <a:r>
              <a:rPr lang="pt-BR" sz="2400" b="1" dirty="0" err="1"/>
              <a:t>Tag</a:t>
            </a:r>
            <a:r>
              <a:rPr lang="pt-BR" sz="2400" dirty="0"/>
              <a:t> mais importante do documento HTML é: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pt-BR" sz="2400" dirty="0">
                <a:solidFill>
                  <a:srgbClr val="0070C0"/>
                </a:solidFill>
              </a:rPr>
              <a:t>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... &lt;/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24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2114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</a:t>
            </a:r>
            <a:r>
              <a:rPr lang="pt-BR" dirty="0"/>
              <a:t>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08847" y="1506071"/>
            <a:ext cx="10578353" cy="50740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Outras </a:t>
            </a:r>
            <a:r>
              <a:rPr lang="pt-BR" sz="2800" b="1" dirty="0" err="1"/>
              <a:t>Tags</a:t>
            </a:r>
            <a:r>
              <a:rPr lang="pt-BR" sz="2800" dirty="0"/>
              <a:t> fundamentais são:</a:t>
            </a:r>
          </a:p>
          <a:p>
            <a:pPr marL="0" indent="0">
              <a:lnSpc>
                <a:spcPct val="150000"/>
              </a:lnSpc>
              <a:buNone/>
            </a:pPr>
            <a:endParaRPr lang="pt-BR" sz="2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... &lt;/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2400" dirty="0"/>
              <a:t>: Contém informações de cabeçalho da página;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000" dirty="0"/>
              <a:t>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.. &lt;/</a:t>
            </a:r>
            <a:r>
              <a:rPr lang="pt-BR" sz="2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pt-BR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pt-BR" sz="2000" dirty="0"/>
              <a:t>define o título da página;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pt-BR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... &lt;/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2400" dirty="0"/>
              <a:t>: Contém as informações sobre o corpo da página.</a:t>
            </a:r>
          </a:p>
        </p:txBody>
      </p:sp>
    </p:spTree>
    <p:extLst>
      <p:ext uri="{BB962C8B-B14F-4D97-AF65-F5344CB8AC3E}">
        <p14:creationId xmlns:p14="http://schemas.microsoft.com/office/powerpoint/2010/main" val="2447953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Documento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7482" y="1506070"/>
            <a:ext cx="10357130" cy="440515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Um arquivo de texto contendo todas as informações de exibição de uma página;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Pode ser criado em qualquer editor de texto (Bloco de notas etc.);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O site é exibido após o Documento HTML ter sido baixado pelo Cliente e lido pelo navegador.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0712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/>
              <a:t>Avaliação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600201" y="1905000"/>
                <a:ext cx="9320644" cy="3777622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sz="2800" dirty="0"/>
                  <a:t>1A: Avaliação prática HTML + CSS (Peso: 3);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sz="2800" dirty="0"/>
                  <a:t>2A: Avaliação prática PHP + MySQL ou 10 questões no URI Online Judge + Relatório (Peso: 3)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sz="2800" dirty="0"/>
                  <a:t>3A: Entrega projeto final (Peso: 4);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pt-BR" sz="28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pt-BR" sz="2800" dirty="0"/>
                  <a:t>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=(1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∗0,3)</m:t>
                    </m:r>
                  </m:oMath>
                </a14:m>
                <a:r>
                  <a:rPr lang="pt-BR" sz="2800" dirty="0"/>
                  <a:t> +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∗0,3)</m:t>
                    </m:r>
                  </m:oMath>
                </a14:m>
                <a:r>
                  <a:rPr lang="pt-BR" sz="2800" dirty="0"/>
                  <a:t> + </a:t>
                </a:r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∗0,4)</m:t>
                    </m:r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0201" y="1905000"/>
                <a:ext cx="9320644" cy="3777622"/>
              </a:xfrm>
              <a:blipFill>
                <a:blip r:embed="rId2"/>
                <a:stretch>
                  <a:fillRect l="-1178" t="-17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5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Documento HTML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79" y="1488141"/>
            <a:ext cx="8352993" cy="507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13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Documento HTML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 l="11513" t="22320" r="28835" b="10000"/>
          <a:stretch>
            <a:fillRect/>
          </a:stretch>
        </p:blipFill>
        <p:spPr bwMode="auto">
          <a:xfrm>
            <a:off x="1930481" y="1192206"/>
            <a:ext cx="7668594" cy="5322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428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Subtítulos</a:t>
            </a:r>
          </a:p>
        </p:txBody>
      </p:sp>
      <p:sp>
        <p:nvSpPr>
          <p:cNvPr id="11" name="Espaço Reservado para Conteúdo 2"/>
          <p:cNvSpPr>
            <a:spLocks noGrp="1"/>
          </p:cNvSpPr>
          <p:nvPr>
            <p:ph idx="1"/>
          </p:nvPr>
        </p:nvSpPr>
        <p:spPr>
          <a:xfrm>
            <a:off x="1290918" y="1290918"/>
            <a:ext cx="10213694" cy="4620304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200" dirty="0"/>
              <a:t> Exibem um texto com diferentes tamanhos de fonte;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200" dirty="0"/>
              <a:t> Relativos à importância que um texto específico tem em relação a outros;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3200" dirty="0"/>
              <a:t> Existem 6 tipos de subtítulos.</a:t>
            </a:r>
          </a:p>
        </p:txBody>
      </p:sp>
    </p:spTree>
    <p:extLst>
      <p:ext uri="{BB962C8B-B14F-4D97-AF65-F5344CB8AC3E}">
        <p14:creationId xmlns:p14="http://schemas.microsoft.com/office/powerpoint/2010/main" val="807974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Subtítulos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1" y="2258132"/>
            <a:ext cx="4353261" cy="283044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06" y="947656"/>
            <a:ext cx="5848574" cy="48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08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878541" y="1452281"/>
            <a:ext cx="10626071" cy="516367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Uma das mais importantes estruturas HTML;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Principal responsável pela definição de “</a:t>
            </a:r>
            <a:r>
              <a:rPr lang="pt-BR" sz="2800" dirty="0" err="1"/>
              <a:t>HiperTexto</a:t>
            </a:r>
            <a:r>
              <a:rPr lang="pt-BR" sz="2800" dirty="0"/>
              <a:t>”;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Pode referenciar outras páginas, imagens ou documentos em geral;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Por padrão, são exibidos em </a:t>
            </a:r>
            <a:r>
              <a:rPr lang="pt-BR" sz="2800" u="sng" dirty="0">
                <a:solidFill>
                  <a:srgbClr val="00B0F0"/>
                </a:solidFill>
              </a:rPr>
              <a:t>azul</a:t>
            </a:r>
            <a:r>
              <a:rPr lang="pt-BR" sz="2800" dirty="0"/>
              <a:t> e </a:t>
            </a:r>
            <a:r>
              <a:rPr lang="pt-BR" sz="2800" u="sng" dirty="0">
                <a:solidFill>
                  <a:srgbClr val="00B0F0"/>
                </a:solidFill>
              </a:rPr>
              <a:t>sublinhados</a:t>
            </a:r>
            <a:r>
              <a:rPr lang="pt-BR" sz="2800" dirty="0"/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Definidos pela </a:t>
            </a:r>
            <a:r>
              <a:rPr lang="pt-BR" sz="2800" i="1" dirty="0" err="1"/>
              <a:t>tag</a:t>
            </a:r>
            <a:r>
              <a:rPr lang="pt-BR" sz="2800" dirty="0"/>
              <a:t> de “âncora” </a:t>
            </a:r>
            <a:r>
              <a:rPr lang="pt-BR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&lt;a&gt;</a:t>
            </a:r>
            <a:r>
              <a:rPr lang="pt-BR" sz="2800" dirty="0"/>
              <a:t>, cuja referência é feita pelo atributo </a:t>
            </a:r>
            <a:r>
              <a:rPr lang="pt-BR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pt-BR" sz="2800" dirty="0">
                <a:latin typeface="+mj-lt"/>
                <a:cs typeface="Courier New" panose="02070309020205020404" pitchFamily="49" charset="0"/>
              </a:rPr>
              <a:t>.</a:t>
            </a:r>
            <a:endParaRPr lang="pt-BR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49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629" y="1397896"/>
            <a:ext cx="8482919" cy="149077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9379" y="3095424"/>
            <a:ext cx="4800130" cy="338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2397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242" y="2930240"/>
            <a:ext cx="5650862" cy="3176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8327" y="1330037"/>
            <a:ext cx="11734297" cy="966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79" y="2930240"/>
            <a:ext cx="5651763" cy="3176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033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226" y="1934008"/>
            <a:ext cx="7342507" cy="416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0695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380565" y="1577787"/>
            <a:ext cx="10452847" cy="478715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 Uma página WEB pode exibir imagens, vídeos, animações etc.;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 A imagem referenciada pode estar localizada no mesmo servidor ou recuperada de outro;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 Possibilidade de alteração das dimensões da imagem;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400" dirty="0"/>
              <a:t> Definidas pela </a:t>
            </a:r>
            <a:r>
              <a:rPr lang="pt-BR" sz="2400" i="1" dirty="0" err="1"/>
              <a:t>tag</a:t>
            </a:r>
            <a:r>
              <a:rPr lang="pt-BR" sz="2400" dirty="0"/>
              <a:t> 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pt-BR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pt-BR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2400" b="1" dirty="0">
                <a:solidFill>
                  <a:srgbClr val="0070C0"/>
                </a:solidFill>
              </a:rPr>
              <a:t> </a:t>
            </a:r>
            <a:r>
              <a:rPr lang="pt-BR" sz="2400" dirty="0"/>
              <a:t>e referenciadas pelo atributo </a:t>
            </a:r>
            <a:r>
              <a:rPr lang="pt-B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pt-BR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349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758" y="1330036"/>
            <a:ext cx="8123860" cy="1558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1044" y="2717290"/>
            <a:ext cx="4553885" cy="3745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00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/>
              <a:t>Avaliação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𝐸𝑋𝐶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≥9,0</m:t>
                    </m:r>
                  </m:oMath>
                </a14:m>
                <a:endParaRPr lang="pt-BR" sz="360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𝐵𝑂𝑀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=7,0≤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&lt;9,0</m:t>
                    </m:r>
                  </m:oMath>
                </a14:m>
                <a:endParaRPr lang="pt-BR" sz="360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𝑅𝐸𝐺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=5,0≤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&lt;7,0</m:t>
                    </m:r>
                  </m:oMath>
                </a14:m>
                <a:endParaRPr lang="pt-BR" sz="3600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𝐼𝑁𝑆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𝑁𝐹</m:t>
                    </m:r>
                    <m:r>
                      <a:rPr lang="pt-BR" sz="3600" i="1">
                        <a:latin typeface="Cambria Math" panose="02040503050406030204" pitchFamily="18" charset="0"/>
                      </a:rPr>
                      <m:t>&lt;5,0</m:t>
                    </m:r>
                  </m:oMath>
                </a14:m>
                <a:endParaRPr lang="pt-BR" sz="36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6342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83" y="1506072"/>
            <a:ext cx="9637058" cy="483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0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361" y="1641763"/>
            <a:ext cx="9698181" cy="109104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2355" y="2886746"/>
            <a:ext cx="4894118" cy="352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099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Tabelas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183341" y="1559859"/>
            <a:ext cx="10321271" cy="43513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Úteis para organizar dados em </a:t>
            </a:r>
            <a:r>
              <a:rPr lang="pt-BR" sz="2800" i="1" dirty="0"/>
              <a:t>linhas</a:t>
            </a:r>
            <a:r>
              <a:rPr lang="pt-BR" sz="2800" dirty="0"/>
              <a:t> e </a:t>
            </a:r>
            <a:r>
              <a:rPr lang="pt-BR" sz="2800" i="1" dirty="0"/>
              <a:t>colunas</a:t>
            </a:r>
            <a:r>
              <a:rPr lang="pt-BR" sz="2800" dirty="0"/>
              <a:t> para melhor visualização;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Flexíveis, podem ter atributos customizados, como borda, largura de borda, título, entre outros;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 Definidas pela </a:t>
            </a:r>
            <a:r>
              <a:rPr lang="pt-BR" sz="2800" i="1" dirty="0" err="1"/>
              <a:t>tag</a:t>
            </a:r>
            <a:r>
              <a:rPr lang="pt-BR" sz="2800" dirty="0"/>
              <a:t> </a:t>
            </a:r>
            <a:r>
              <a:rPr lang="pt-BR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pt-BR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lang="pt-BR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pt-BR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8810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60" y="1196745"/>
            <a:ext cx="5454445" cy="446449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5323"/>
            <a:ext cx="3628479" cy="23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351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09" y="1690687"/>
            <a:ext cx="5493745" cy="399912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03" y="4365866"/>
            <a:ext cx="5388405" cy="154083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805" y="2056727"/>
            <a:ext cx="3048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21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05" y="1264169"/>
            <a:ext cx="7835153" cy="52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19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091" y="2139036"/>
            <a:ext cx="8378644" cy="2927478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Tabelas</a:t>
            </a:r>
          </a:p>
        </p:txBody>
      </p:sp>
    </p:spTree>
    <p:extLst>
      <p:ext uri="{BB962C8B-B14F-4D97-AF65-F5344CB8AC3E}">
        <p14:creationId xmlns:p14="http://schemas.microsoft.com/office/powerpoint/2010/main" val="3326867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980" y="2409025"/>
            <a:ext cx="4590632" cy="292652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99" y="2409025"/>
            <a:ext cx="4998720" cy="271914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Tabelas</a:t>
            </a:r>
          </a:p>
        </p:txBody>
      </p:sp>
    </p:spTree>
    <p:extLst>
      <p:ext uri="{BB962C8B-B14F-4D97-AF65-F5344CB8AC3E}">
        <p14:creationId xmlns:p14="http://schemas.microsoft.com/office/powerpoint/2010/main" val="1740270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</a:t>
            </a:r>
          </a:p>
        </p:txBody>
      </p:sp>
      <p:pic>
        <p:nvPicPr>
          <p:cNvPr id="1026" name="Picture 2" descr="http://mywikibiz.com/images/2/21/Html_color_chart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483" y="1499462"/>
            <a:ext cx="6198717" cy="450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56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7"/>
            <a:ext cx="3301181" cy="276473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71" y="295142"/>
            <a:ext cx="4187833" cy="57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1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u="sng" dirty="0"/>
              <a:t>Objetivos da disciplina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12874" y="2133600"/>
            <a:ext cx="10491738" cy="377762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2800" dirty="0"/>
              <a:t>Conceitos de aplicações Web. </a:t>
            </a:r>
          </a:p>
          <a:p>
            <a:pPr algn="just"/>
            <a:r>
              <a:rPr lang="pt-BR" sz="2800" dirty="0"/>
              <a:t>Linguagens de marcação e estilo. </a:t>
            </a:r>
          </a:p>
          <a:p>
            <a:pPr algn="just"/>
            <a:r>
              <a:rPr lang="pt-BR" sz="2800" dirty="0"/>
              <a:t>Linguagem para criação de páginas Web interativas (</a:t>
            </a:r>
            <a:r>
              <a:rPr lang="pt-BR" sz="2800" dirty="0" err="1"/>
              <a:t>client</a:t>
            </a:r>
            <a:r>
              <a:rPr lang="pt-BR" sz="2800" dirty="0"/>
              <a:t> </a:t>
            </a:r>
            <a:r>
              <a:rPr lang="pt-BR" sz="2800" dirty="0" err="1"/>
              <a:t>side</a:t>
            </a:r>
            <a:r>
              <a:rPr lang="pt-BR" sz="2800" dirty="0"/>
              <a:t>). </a:t>
            </a:r>
          </a:p>
          <a:p>
            <a:pPr algn="just"/>
            <a:r>
              <a:rPr lang="pt-BR" sz="2800" dirty="0"/>
              <a:t>Linguagem para criação de páginas Web dinâmicas (server </a:t>
            </a:r>
            <a:r>
              <a:rPr lang="pt-BR" sz="2800" dirty="0" err="1"/>
              <a:t>side</a:t>
            </a:r>
            <a:r>
              <a:rPr lang="pt-BR" sz="2800" dirty="0"/>
              <a:t>). </a:t>
            </a:r>
          </a:p>
          <a:p>
            <a:pPr algn="just"/>
            <a:r>
              <a:rPr lang="pt-BR" sz="2800" dirty="0"/>
              <a:t>Interação com Banco de Dados SQL ou </a:t>
            </a:r>
            <a:r>
              <a:rPr lang="pt-BR" sz="2800" dirty="0" err="1"/>
              <a:t>NoSQL</a:t>
            </a:r>
            <a:r>
              <a:rPr lang="pt-BR" sz="2800" dirty="0"/>
              <a:t> (</a:t>
            </a:r>
            <a:r>
              <a:rPr lang="pt-BR" sz="2800" dirty="0" err="1"/>
              <a:t>MongoDB</a:t>
            </a:r>
            <a:r>
              <a:rPr lang="pt-BR" sz="2800" dirty="0"/>
              <a:t>). </a:t>
            </a:r>
          </a:p>
          <a:p>
            <a:pPr algn="just"/>
            <a:r>
              <a:rPr lang="pt-BR" sz="2800" dirty="0"/>
              <a:t>Padrão de projetos </a:t>
            </a:r>
            <a:r>
              <a:rPr lang="pt-BR" sz="2800" dirty="0" err="1"/>
              <a:t>Model-View-Controller</a:t>
            </a:r>
            <a:r>
              <a:rPr lang="pt-BR" sz="2800" dirty="0"/>
              <a:t> (MVC).</a:t>
            </a:r>
          </a:p>
        </p:txBody>
      </p:sp>
    </p:spTree>
    <p:extLst>
      <p:ext uri="{BB962C8B-B14F-4D97-AF65-F5344CB8AC3E}">
        <p14:creationId xmlns:p14="http://schemas.microsoft.com/office/powerpoint/2010/main" val="1239201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660596" y="659969"/>
            <a:ext cx="8911687" cy="1280890"/>
          </a:xfrm>
        </p:spPr>
        <p:txBody>
          <a:bodyPr/>
          <a:lstStyle/>
          <a:p>
            <a:r>
              <a:rPr lang="pt-BR" b="1" u="sng" dirty="0"/>
              <a:t>Listas em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5460" y="1488141"/>
            <a:ext cx="11259670" cy="4930588"/>
          </a:xfrm>
        </p:spPr>
        <p:txBody>
          <a:bodyPr>
            <a:normAutofit/>
          </a:bodyPr>
          <a:lstStyle/>
          <a:p>
            <a:pPr algn="just"/>
            <a:r>
              <a:rPr lang="pt-BR" sz="4800" dirty="0"/>
              <a:t>As listas em HTML se dividem em três tipos:</a:t>
            </a:r>
          </a:p>
          <a:p>
            <a:pPr lvl="1" algn="just"/>
            <a:r>
              <a:rPr lang="pt-BR" sz="4000" dirty="0"/>
              <a:t>Não ordenadas</a:t>
            </a:r>
          </a:p>
          <a:p>
            <a:pPr lvl="1" algn="just"/>
            <a:r>
              <a:rPr lang="pt-BR" sz="4000" dirty="0"/>
              <a:t>Ordenadas</a:t>
            </a:r>
          </a:p>
          <a:p>
            <a:pPr lvl="1" algn="just"/>
            <a:r>
              <a:rPr lang="pt-BR" sz="4000" dirty="0"/>
              <a:t>Definidas (Listas de definições)</a:t>
            </a:r>
          </a:p>
        </p:txBody>
      </p:sp>
    </p:spTree>
    <p:extLst>
      <p:ext uri="{BB962C8B-B14F-4D97-AF65-F5344CB8AC3E}">
        <p14:creationId xmlns:p14="http://schemas.microsoft.com/office/powerpoint/2010/main" val="3750766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0596" y="659969"/>
            <a:ext cx="8911687" cy="1280890"/>
          </a:xfrm>
        </p:spPr>
        <p:txBody>
          <a:bodyPr/>
          <a:lstStyle/>
          <a:p>
            <a:r>
              <a:rPr lang="pt-BR" b="1" u="sng" dirty="0"/>
              <a:t>Listas em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5460" y="1488141"/>
            <a:ext cx="11259670" cy="4930588"/>
          </a:xfrm>
        </p:spPr>
        <p:txBody>
          <a:bodyPr>
            <a:normAutofit/>
          </a:bodyPr>
          <a:lstStyle/>
          <a:p>
            <a:pPr algn="just"/>
            <a:r>
              <a:rPr lang="pt-BR" sz="3600" b="1" dirty="0"/>
              <a:t>Listas não ordenadas: </a:t>
            </a:r>
            <a:r>
              <a:rPr lang="pt-BR" sz="3600" dirty="0"/>
              <a:t>Serve para quando não se quer numerar os itens da lista.</a:t>
            </a:r>
          </a:p>
          <a:p>
            <a:pPr marL="0" indent="0" algn="just">
              <a:buNone/>
            </a:pPr>
            <a:r>
              <a:rPr lang="pt-BR" sz="3600" dirty="0"/>
              <a:t>Ex.: </a:t>
            </a:r>
          </a:p>
          <a:p>
            <a:pPr lvl="3" algn="just">
              <a:buFont typeface="Wingdings" panose="05000000000000000000" pitchFamily="2" charset="2"/>
              <a:buChar char="§"/>
            </a:pPr>
            <a:r>
              <a:rPr lang="pt-BR" sz="4000" dirty="0"/>
              <a:t>Maçã</a:t>
            </a:r>
          </a:p>
          <a:p>
            <a:pPr lvl="3" algn="just">
              <a:buFont typeface="Wingdings" panose="05000000000000000000" pitchFamily="2" charset="2"/>
              <a:buChar char="§"/>
            </a:pPr>
            <a:r>
              <a:rPr lang="pt-BR" sz="4000" dirty="0"/>
              <a:t>Banana</a:t>
            </a:r>
          </a:p>
          <a:p>
            <a:pPr lvl="3" algn="just">
              <a:buFont typeface="Wingdings" panose="05000000000000000000" pitchFamily="2" charset="2"/>
              <a:buChar char="§"/>
            </a:pPr>
            <a:r>
              <a:rPr lang="pt-BR" sz="4000" dirty="0"/>
              <a:t>Melancia</a:t>
            </a:r>
          </a:p>
          <a:p>
            <a:pPr lvl="3" algn="just">
              <a:buFont typeface="Wingdings" panose="05000000000000000000" pitchFamily="2" charset="2"/>
              <a:buChar char="§"/>
            </a:pPr>
            <a:r>
              <a:rPr lang="pt-BR" sz="4000" dirty="0"/>
              <a:t>Melão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624388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0596" y="659969"/>
            <a:ext cx="8911687" cy="1280890"/>
          </a:xfrm>
        </p:spPr>
        <p:txBody>
          <a:bodyPr/>
          <a:lstStyle/>
          <a:p>
            <a:r>
              <a:rPr lang="pt-BR" b="1" u="sng" dirty="0"/>
              <a:t>Listas em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5460" y="1488141"/>
            <a:ext cx="11259670" cy="493058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3600" b="1" dirty="0"/>
              <a:t>Listas não ordenadas: </a:t>
            </a:r>
            <a:r>
              <a:rPr lang="pt-BR" sz="3600" dirty="0"/>
              <a:t>A </a:t>
            </a:r>
            <a:r>
              <a:rPr lang="pt-BR" sz="3600" dirty="0" err="1"/>
              <a:t>tag</a:t>
            </a:r>
            <a:r>
              <a:rPr lang="pt-BR" sz="3600" dirty="0"/>
              <a:t> utilizada é &lt;</a:t>
            </a:r>
            <a:r>
              <a:rPr lang="pt-BR" sz="3600" dirty="0" err="1"/>
              <a:t>ul</a:t>
            </a:r>
            <a:r>
              <a:rPr lang="pt-BR" sz="3600" dirty="0"/>
              <a:t>&gt; e os itens são inseridos dentro da </a:t>
            </a:r>
            <a:r>
              <a:rPr lang="pt-BR" sz="3600" dirty="0" err="1"/>
              <a:t>tag</a:t>
            </a:r>
            <a:r>
              <a:rPr lang="pt-BR" sz="3600" dirty="0"/>
              <a:t> &lt;li&gt;.</a:t>
            </a:r>
          </a:p>
          <a:p>
            <a:pPr marL="0" indent="0" algn="just">
              <a:buNone/>
            </a:pPr>
            <a:r>
              <a:rPr lang="pt-BR" sz="3600" dirty="0"/>
              <a:t>Ex.: </a:t>
            </a:r>
          </a:p>
          <a:p>
            <a:pPr marL="1371600" lvl="3" indent="0" algn="just">
              <a:buNone/>
            </a:pPr>
            <a:r>
              <a:rPr lang="pt-BR" sz="4000" dirty="0"/>
              <a:t>&lt;</a:t>
            </a:r>
            <a:r>
              <a:rPr lang="pt-BR" sz="4000" dirty="0" err="1"/>
              <a:t>ul</a:t>
            </a:r>
            <a:r>
              <a:rPr lang="pt-BR" sz="4000" dirty="0"/>
              <a:t>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&lt;li&gt;maçã&lt;/li&gt;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&lt;li&gt;Banana&lt;/li&gt;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&lt;li&gt;Melancia&lt;/li&gt;</a:t>
            </a:r>
          </a:p>
          <a:p>
            <a:pPr marL="1371600" lvl="3" indent="0" algn="just">
              <a:buNone/>
            </a:pPr>
            <a:r>
              <a:rPr lang="pt-BR" sz="4000" dirty="0"/>
              <a:t>&lt;/</a:t>
            </a:r>
            <a:r>
              <a:rPr lang="pt-BR" sz="4000" dirty="0" err="1"/>
              <a:t>ul</a:t>
            </a:r>
            <a:r>
              <a:rPr lang="pt-BR" sz="4000" dirty="0"/>
              <a:t>&gt;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59823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0596" y="659969"/>
            <a:ext cx="8911687" cy="1280890"/>
          </a:xfrm>
        </p:spPr>
        <p:txBody>
          <a:bodyPr/>
          <a:lstStyle/>
          <a:p>
            <a:r>
              <a:rPr lang="pt-BR" b="1" u="sng" dirty="0"/>
              <a:t>Listas em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5460" y="1488141"/>
            <a:ext cx="11259670" cy="493058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3600" b="1" dirty="0"/>
              <a:t>Listas não ordenadas: </a:t>
            </a:r>
            <a:r>
              <a:rPr lang="pt-BR" sz="3600" dirty="0"/>
              <a:t>A mesma pode ainda ter os </a:t>
            </a:r>
            <a:r>
              <a:rPr lang="pt-BR" sz="3600" dirty="0" err="1"/>
              <a:t>bullets</a:t>
            </a:r>
            <a:r>
              <a:rPr lang="pt-BR" sz="3600" dirty="0"/>
              <a:t> de discos diferenciados com os seguintes atributos (</a:t>
            </a:r>
            <a:r>
              <a:rPr lang="pt-BR" sz="3600" dirty="0" err="1"/>
              <a:t>disc</a:t>
            </a:r>
            <a:r>
              <a:rPr lang="pt-BR" sz="3600" dirty="0"/>
              <a:t>, </a:t>
            </a:r>
            <a:r>
              <a:rPr lang="pt-BR" sz="3600" dirty="0" err="1"/>
              <a:t>circle</a:t>
            </a:r>
            <a:r>
              <a:rPr lang="pt-BR" sz="3600" dirty="0"/>
              <a:t>, </a:t>
            </a:r>
            <a:r>
              <a:rPr lang="pt-BR" sz="3600" dirty="0" err="1"/>
              <a:t>square</a:t>
            </a:r>
            <a:r>
              <a:rPr lang="pt-BR" sz="3600" dirty="0"/>
              <a:t>)</a:t>
            </a:r>
          </a:p>
          <a:p>
            <a:pPr marL="0" indent="0" algn="just">
              <a:buNone/>
            </a:pPr>
            <a:r>
              <a:rPr lang="pt-BR" sz="3600" dirty="0"/>
              <a:t>Ex.: </a:t>
            </a:r>
          </a:p>
          <a:p>
            <a:pPr marL="1371600" lvl="3" indent="0" algn="just">
              <a:buNone/>
            </a:pPr>
            <a:r>
              <a:rPr lang="pt-BR" sz="4000" dirty="0"/>
              <a:t>&lt;</a:t>
            </a:r>
            <a:r>
              <a:rPr lang="pt-BR" sz="4000" dirty="0" err="1"/>
              <a:t>ul</a:t>
            </a:r>
            <a:r>
              <a:rPr lang="pt-BR" sz="4000" dirty="0"/>
              <a:t> </a:t>
            </a:r>
            <a:r>
              <a:rPr lang="pt-BR" sz="4000" dirty="0" err="1"/>
              <a:t>type</a:t>
            </a:r>
            <a:r>
              <a:rPr lang="pt-BR" sz="4000" dirty="0"/>
              <a:t>=“</a:t>
            </a:r>
            <a:r>
              <a:rPr lang="pt-BR" sz="4000" dirty="0" err="1"/>
              <a:t>disc</a:t>
            </a:r>
            <a:r>
              <a:rPr lang="pt-BR" sz="4000" dirty="0"/>
              <a:t>”&gt;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&lt;li&gt;maçã&lt;/li&gt;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&lt;li&gt;Banana&lt;/li&gt;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&lt;li&gt;Melancia&lt;/li&gt;</a:t>
            </a:r>
          </a:p>
          <a:p>
            <a:pPr marL="1371600" lvl="3" indent="0" algn="just">
              <a:buNone/>
            </a:pPr>
            <a:r>
              <a:rPr lang="pt-BR" sz="4000" dirty="0"/>
              <a:t>&lt;/</a:t>
            </a:r>
            <a:r>
              <a:rPr lang="pt-BR" sz="4000" dirty="0" err="1"/>
              <a:t>ul</a:t>
            </a:r>
            <a:r>
              <a:rPr lang="pt-BR" sz="4000" dirty="0"/>
              <a:t>&gt;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294926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0596" y="659969"/>
            <a:ext cx="8911687" cy="1280890"/>
          </a:xfrm>
        </p:spPr>
        <p:txBody>
          <a:bodyPr/>
          <a:lstStyle/>
          <a:p>
            <a:r>
              <a:rPr lang="pt-BR" b="1" u="sng" dirty="0"/>
              <a:t>Listas em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5460" y="1488141"/>
            <a:ext cx="11259670" cy="4930588"/>
          </a:xfrm>
        </p:spPr>
        <p:txBody>
          <a:bodyPr>
            <a:normAutofit/>
          </a:bodyPr>
          <a:lstStyle/>
          <a:p>
            <a:pPr algn="just"/>
            <a:r>
              <a:rPr lang="pt-BR" sz="3600" b="1" dirty="0"/>
              <a:t>Listas ordenadas: </a:t>
            </a:r>
            <a:r>
              <a:rPr lang="pt-BR" sz="3600" dirty="0"/>
              <a:t>Serve para quando se quer numerar os itens da lista.</a:t>
            </a:r>
          </a:p>
          <a:p>
            <a:pPr marL="0" indent="0" algn="just">
              <a:buNone/>
            </a:pPr>
            <a:r>
              <a:rPr lang="pt-BR" sz="3600" dirty="0"/>
              <a:t>Ex.: </a:t>
            </a:r>
          </a:p>
          <a:p>
            <a:pPr marL="2114550" lvl="3" indent="-742950" algn="just">
              <a:buFont typeface="+mj-lt"/>
              <a:buAutoNum type="arabicPeriod"/>
            </a:pPr>
            <a:r>
              <a:rPr lang="pt-BR" sz="4000" dirty="0"/>
              <a:t>Maçã</a:t>
            </a:r>
          </a:p>
          <a:p>
            <a:pPr marL="2114550" lvl="3" indent="-742950" algn="just">
              <a:buFont typeface="+mj-lt"/>
              <a:buAutoNum type="arabicPeriod"/>
            </a:pPr>
            <a:r>
              <a:rPr lang="pt-BR" sz="4000" dirty="0"/>
              <a:t>Banana</a:t>
            </a:r>
          </a:p>
          <a:p>
            <a:pPr marL="2114550" lvl="3" indent="-742950" algn="just">
              <a:buFont typeface="+mj-lt"/>
              <a:buAutoNum type="arabicPeriod"/>
            </a:pPr>
            <a:r>
              <a:rPr lang="pt-BR" sz="4000" dirty="0"/>
              <a:t>Melancia</a:t>
            </a:r>
          </a:p>
          <a:p>
            <a:pPr marL="2114550" lvl="3" indent="-742950" algn="just">
              <a:buFont typeface="+mj-lt"/>
              <a:buAutoNum type="arabicPeriod"/>
            </a:pPr>
            <a:r>
              <a:rPr lang="pt-BR" sz="4000" dirty="0"/>
              <a:t>Melão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457817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0596" y="659969"/>
            <a:ext cx="8911687" cy="1280890"/>
          </a:xfrm>
        </p:spPr>
        <p:txBody>
          <a:bodyPr/>
          <a:lstStyle/>
          <a:p>
            <a:r>
              <a:rPr lang="pt-BR" b="1" u="sng" dirty="0"/>
              <a:t>Listas em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5460" y="1488141"/>
            <a:ext cx="11259670" cy="493058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3600" b="1" dirty="0"/>
              <a:t>Listas ordenadas: </a:t>
            </a:r>
            <a:r>
              <a:rPr lang="pt-BR" sz="3600" dirty="0"/>
              <a:t>A </a:t>
            </a:r>
            <a:r>
              <a:rPr lang="pt-BR" sz="3600" dirty="0" err="1"/>
              <a:t>tag</a:t>
            </a:r>
            <a:r>
              <a:rPr lang="pt-BR" sz="3600" dirty="0"/>
              <a:t> utilizada é &lt;</a:t>
            </a:r>
            <a:r>
              <a:rPr lang="pt-BR" sz="3600" dirty="0" err="1"/>
              <a:t>ol</a:t>
            </a:r>
            <a:r>
              <a:rPr lang="pt-BR" sz="3600" dirty="0"/>
              <a:t>&gt; e os itens são inseridos dentro da </a:t>
            </a:r>
            <a:r>
              <a:rPr lang="pt-BR" sz="3600" dirty="0" err="1"/>
              <a:t>tag</a:t>
            </a:r>
            <a:r>
              <a:rPr lang="pt-BR" sz="3600" dirty="0"/>
              <a:t> &lt;li&gt;.</a:t>
            </a:r>
          </a:p>
          <a:p>
            <a:pPr marL="0" indent="0" algn="just">
              <a:buNone/>
            </a:pPr>
            <a:r>
              <a:rPr lang="pt-BR" sz="3600" dirty="0"/>
              <a:t>Ex.: </a:t>
            </a:r>
          </a:p>
          <a:p>
            <a:pPr marL="1371600" lvl="3" indent="0" algn="just">
              <a:buNone/>
            </a:pPr>
            <a:r>
              <a:rPr lang="pt-BR" sz="4000" dirty="0"/>
              <a:t>&lt;</a:t>
            </a:r>
            <a:r>
              <a:rPr lang="pt-BR" sz="4000" dirty="0" err="1"/>
              <a:t>ol</a:t>
            </a:r>
            <a:r>
              <a:rPr lang="pt-BR" sz="4000" dirty="0"/>
              <a:t>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&lt;li&gt;maçã&lt;/li&gt;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&lt;li&gt;Banana&lt;/li&gt;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&lt;li&gt;Melancia&lt;/li&gt;</a:t>
            </a:r>
          </a:p>
          <a:p>
            <a:pPr marL="1371600" lvl="3" indent="0" algn="just">
              <a:buNone/>
            </a:pPr>
            <a:r>
              <a:rPr lang="pt-BR" sz="4000" dirty="0"/>
              <a:t>&lt;/</a:t>
            </a:r>
            <a:r>
              <a:rPr lang="pt-BR" sz="4000" dirty="0" err="1"/>
              <a:t>ol</a:t>
            </a:r>
            <a:r>
              <a:rPr lang="pt-BR" sz="4000" dirty="0"/>
              <a:t>&gt;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1912332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0596" y="659969"/>
            <a:ext cx="8911687" cy="1280890"/>
          </a:xfrm>
        </p:spPr>
        <p:txBody>
          <a:bodyPr/>
          <a:lstStyle/>
          <a:p>
            <a:r>
              <a:rPr lang="pt-BR" b="1" u="sng" dirty="0"/>
              <a:t>Listas em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5460" y="1488141"/>
            <a:ext cx="11259670" cy="493058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3600" b="1" dirty="0"/>
              <a:t>Listas ordenadas: </a:t>
            </a:r>
            <a:r>
              <a:rPr lang="pt-BR" sz="3600" dirty="0"/>
              <a:t>A mesma pode ainda ter os </a:t>
            </a:r>
            <a:r>
              <a:rPr lang="pt-BR" sz="3600" dirty="0" err="1"/>
              <a:t>bullets</a:t>
            </a:r>
            <a:r>
              <a:rPr lang="pt-BR" sz="3600" dirty="0"/>
              <a:t> de discos diferenciados com os seguintes atributos (A, a, I, i)</a:t>
            </a:r>
          </a:p>
          <a:p>
            <a:pPr marL="0" indent="0" algn="just">
              <a:buNone/>
            </a:pPr>
            <a:r>
              <a:rPr lang="pt-BR" sz="3600" dirty="0"/>
              <a:t>Ex.: </a:t>
            </a:r>
          </a:p>
          <a:p>
            <a:pPr marL="1371600" lvl="3" indent="0" algn="just">
              <a:buNone/>
            </a:pPr>
            <a:r>
              <a:rPr lang="pt-BR" sz="4000" dirty="0"/>
              <a:t>&lt;</a:t>
            </a:r>
            <a:r>
              <a:rPr lang="pt-BR" sz="4000" dirty="0" err="1"/>
              <a:t>ol</a:t>
            </a:r>
            <a:r>
              <a:rPr lang="pt-BR" sz="4000" dirty="0"/>
              <a:t> </a:t>
            </a:r>
            <a:r>
              <a:rPr lang="pt-BR" sz="4000" dirty="0" err="1"/>
              <a:t>type</a:t>
            </a:r>
            <a:r>
              <a:rPr lang="pt-BR" sz="4000" dirty="0"/>
              <a:t>=“I”&gt;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&lt;li&gt;maçã&lt;/li&gt;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&lt;li&gt;Banana&lt;/li&gt;</a:t>
            </a:r>
          </a:p>
          <a:p>
            <a:pPr marL="1371600" lvl="3" indent="0" algn="just">
              <a:buNone/>
            </a:pPr>
            <a:r>
              <a:rPr lang="pt-BR" sz="4000" dirty="0"/>
              <a:t>	&lt;li&gt;Melancia&lt;/li&gt;</a:t>
            </a:r>
          </a:p>
          <a:p>
            <a:pPr marL="1371600" lvl="3" indent="0" algn="just">
              <a:buNone/>
            </a:pPr>
            <a:r>
              <a:rPr lang="pt-BR" sz="4000" dirty="0"/>
              <a:t>&lt;/</a:t>
            </a:r>
            <a:r>
              <a:rPr lang="pt-BR" sz="4000" dirty="0" err="1"/>
              <a:t>ol</a:t>
            </a:r>
            <a:r>
              <a:rPr lang="pt-BR" sz="4000" dirty="0"/>
              <a:t>&gt;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182685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0596" y="659969"/>
            <a:ext cx="8911687" cy="1280890"/>
          </a:xfrm>
        </p:spPr>
        <p:txBody>
          <a:bodyPr/>
          <a:lstStyle/>
          <a:p>
            <a:r>
              <a:rPr lang="pt-BR" b="1" u="sng" dirty="0"/>
              <a:t>Listas em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5460" y="1488141"/>
            <a:ext cx="11259670" cy="4930588"/>
          </a:xfrm>
        </p:spPr>
        <p:txBody>
          <a:bodyPr>
            <a:normAutofit/>
          </a:bodyPr>
          <a:lstStyle/>
          <a:p>
            <a:pPr algn="just"/>
            <a:r>
              <a:rPr lang="pt-BR" sz="3600" b="1" dirty="0"/>
              <a:t>Listas de definição: </a:t>
            </a:r>
            <a:r>
              <a:rPr lang="pt-BR" sz="3600" dirty="0"/>
              <a:t>Não é uma lista de itens e sim uma lista de termos e definição dos termos.</a:t>
            </a:r>
          </a:p>
          <a:p>
            <a:pPr marL="0" indent="0" algn="just">
              <a:buNone/>
            </a:pPr>
            <a:r>
              <a:rPr lang="pt-BR" sz="3600" dirty="0"/>
              <a:t>Ex.: </a:t>
            </a:r>
          </a:p>
          <a:p>
            <a:pPr marL="1371600" lvl="3" indent="0" algn="just">
              <a:buNone/>
            </a:pPr>
            <a:r>
              <a:rPr lang="pt-BR" sz="4000" dirty="0"/>
              <a:t>Futebol</a:t>
            </a:r>
          </a:p>
          <a:p>
            <a:pPr marL="1371600" lvl="3" indent="0" algn="just">
              <a:buNone/>
            </a:pPr>
            <a:r>
              <a:rPr lang="pt-BR" sz="4000" dirty="0"/>
              <a:t>		Esporte praticado com os pés</a:t>
            </a:r>
          </a:p>
          <a:p>
            <a:pPr marL="1371600" lvl="3" indent="0" algn="just">
              <a:buNone/>
            </a:pPr>
            <a:r>
              <a:rPr lang="pt-BR" sz="4000" dirty="0"/>
              <a:t>Basquete</a:t>
            </a:r>
          </a:p>
          <a:p>
            <a:pPr marL="1371600" lvl="3" indent="0" algn="just">
              <a:buNone/>
            </a:pPr>
            <a:r>
              <a:rPr lang="pt-BR" sz="4000" dirty="0"/>
              <a:t>		Esporte praticado com as mãos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0432711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0596" y="659969"/>
            <a:ext cx="8911687" cy="1280890"/>
          </a:xfrm>
        </p:spPr>
        <p:txBody>
          <a:bodyPr/>
          <a:lstStyle/>
          <a:p>
            <a:r>
              <a:rPr lang="pt-BR" b="1" u="sng" dirty="0"/>
              <a:t>Listas em HTML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5460" y="1488141"/>
            <a:ext cx="11259670" cy="493058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sz="3600" b="1" dirty="0"/>
              <a:t>Listas de definição: </a:t>
            </a:r>
            <a:r>
              <a:rPr lang="pt-BR" sz="3600" dirty="0"/>
              <a:t>A </a:t>
            </a:r>
            <a:r>
              <a:rPr lang="pt-BR" sz="3600" dirty="0" err="1"/>
              <a:t>tag</a:t>
            </a:r>
            <a:r>
              <a:rPr lang="pt-BR" sz="3600" dirty="0"/>
              <a:t> utilizada é &lt;dl&gt; os termos são definidos pela </a:t>
            </a:r>
            <a:r>
              <a:rPr lang="pt-BR" sz="3600" dirty="0" err="1"/>
              <a:t>tag</a:t>
            </a:r>
            <a:r>
              <a:rPr lang="pt-BR" sz="3600" dirty="0"/>
              <a:t> &lt;</a:t>
            </a:r>
            <a:r>
              <a:rPr lang="pt-BR" sz="3600" dirty="0" err="1"/>
              <a:t>dt</a:t>
            </a:r>
            <a:r>
              <a:rPr lang="pt-BR" sz="3600" dirty="0"/>
              <a:t>&gt; e a definição do termo é feita com a </a:t>
            </a:r>
            <a:r>
              <a:rPr lang="pt-BR" sz="3600" dirty="0" err="1"/>
              <a:t>tag</a:t>
            </a:r>
            <a:r>
              <a:rPr lang="pt-BR" sz="3600" dirty="0"/>
              <a:t> &lt;</a:t>
            </a:r>
            <a:r>
              <a:rPr lang="pt-BR" sz="3600" dirty="0" err="1"/>
              <a:t>dd</a:t>
            </a:r>
            <a:r>
              <a:rPr lang="pt-BR" sz="3600" dirty="0"/>
              <a:t>&gt;.</a:t>
            </a:r>
          </a:p>
          <a:p>
            <a:pPr marL="0" indent="0" algn="just">
              <a:buNone/>
            </a:pPr>
            <a:r>
              <a:rPr lang="pt-BR" sz="3600" dirty="0"/>
              <a:t>Ex.: </a:t>
            </a:r>
          </a:p>
          <a:p>
            <a:pPr marL="1371600" lvl="3" indent="0" algn="just">
              <a:buNone/>
            </a:pPr>
            <a:r>
              <a:rPr lang="pt-BR" sz="3300" dirty="0"/>
              <a:t>&lt;dl&gt;</a:t>
            </a:r>
          </a:p>
          <a:p>
            <a:pPr marL="1371600" lvl="3" indent="0" algn="just">
              <a:buNone/>
            </a:pPr>
            <a:r>
              <a:rPr lang="pt-BR" sz="3300" dirty="0"/>
              <a:t>	&lt;</a:t>
            </a:r>
            <a:r>
              <a:rPr lang="pt-BR" sz="3300" dirty="0" err="1"/>
              <a:t>dt</a:t>
            </a:r>
            <a:r>
              <a:rPr lang="pt-BR" sz="3300" dirty="0"/>
              <a:t>&gt;Futebol&lt;/</a:t>
            </a:r>
            <a:r>
              <a:rPr lang="pt-BR" sz="3300" dirty="0" err="1"/>
              <a:t>dt</a:t>
            </a:r>
            <a:r>
              <a:rPr lang="pt-BR" sz="3300" dirty="0"/>
              <a:t>&gt;</a:t>
            </a:r>
          </a:p>
          <a:p>
            <a:pPr marL="1371600" lvl="3" indent="0" algn="just">
              <a:buNone/>
            </a:pPr>
            <a:r>
              <a:rPr lang="pt-BR" sz="3300" dirty="0"/>
              <a:t>	&lt;</a:t>
            </a:r>
            <a:r>
              <a:rPr lang="pt-BR" sz="3300" dirty="0" err="1"/>
              <a:t>dd</a:t>
            </a:r>
            <a:r>
              <a:rPr lang="pt-BR" sz="3300" dirty="0"/>
              <a:t>&gt; Esporte praticado com os pés &lt;/</a:t>
            </a:r>
            <a:r>
              <a:rPr lang="pt-BR" sz="3300" dirty="0" err="1"/>
              <a:t>dd</a:t>
            </a:r>
            <a:r>
              <a:rPr lang="pt-BR" sz="3300" dirty="0"/>
              <a:t>&gt;</a:t>
            </a:r>
          </a:p>
          <a:p>
            <a:pPr marL="1371600" lvl="3" indent="0" algn="just">
              <a:buNone/>
            </a:pPr>
            <a:r>
              <a:rPr lang="pt-BR" sz="3300" dirty="0"/>
              <a:t>	&lt;</a:t>
            </a:r>
            <a:r>
              <a:rPr lang="pt-BR" sz="3300" dirty="0" err="1"/>
              <a:t>dt</a:t>
            </a:r>
            <a:r>
              <a:rPr lang="pt-BR" sz="3300" dirty="0"/>
              <a:t>&gt;Basquete&lt;/</a:t>
            </a:r>
            <a:r>
              <a:rPr lang="pt-BR" sz="3300" dirty="0" err="1"/>
              <a:t>dt</a:t>
            </a:r>
            <a:r>
              <a:rPr lang="pt-BR" sz="3300" dirty="0"/>
              <a:t>&gt;</a:t>
            </a:r>
          </a:p>
          <a:p>
            <a:pPr marL="1371600" lvl="3" indent="0" algn="just">
              <a:buNone/>
            </a:pPr>
            <a:r>
              <a:rPr lang="pt-BR" sz="3300" dirty="0"/>
              <a:t>	&lt;</a:t>
            </a:r>
            <a:r>
              <a:rPr lang="pt-BR" sz="3300" dirty="0" err="1"/>
              <a:t>dd</a:t>
            </a:r>
            <a:r>
              <a:rPr lang="pt-BR" sz="3300" dirty="0"/>
              <a:t>&gt; Esporte praticado com os mãos&lt;/</a:t>
            </a:r>
            <a:r>
              <a:rPr lang="pt-BR" sz="3300" dirty="0" err="1"/>
              <a:t>dd</a:t>
            </a:r>
            <a:r>
              <a:rPr lang="pt-BR" sz="3300" dirty="0"/>
              <a:t>&gt;</a:t>
            </a:r>
          </a:p>
          <a:p>
            <a:pPr marL="1371600" lvl="3" indent="0" algn="just">
              <a:buNone/>
            </a:pPr>
            <a:r>
              <a:rPr lang="pt-BR" sz="3300" dirty="0"/>
              <a:t>&lt;/dl&gt;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01939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exposed.com/wp-content/uploads/2015/03/scifitech10.jpg-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2350"/>
            <a:ext cx="4018579" cy="30139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922767" y="1507909"/>
            <a:ext cx="8853449" cy="1015663"/>
          </a:xfrm>
          <a:prstGeom prst="rect">
            <a:avLst/>
          </a:prstGeom>
          <a:noFill/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60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/>
              </a:rPr>
              <a:t>Formulários em HTML</a:t>
            </a:r>
          </a:p>
        </p:txBody>
      </p:sp>
    </p:spTree>
    <p:extLst>
      <p:ext uri="{BB962C8B-B14F-4D97-AF65-F5344CB8AC3E}">
        <p14:creationId xmlns:p14="http://schemas.microsoft.com/office/powerpoint/2010/main" val="77105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Contatos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36431" y="2133600"/>
            <a:ext cx="10168181" cy="3777622"/>
          </a:xfrm>
        </p:spPr>
        <p:txBody>
          <a:bodyPr>
            <a:normAutofit/>
          </a:bodyPr>
          <a:lstStyle/>
          <a:p>
            <a:r>
              <a:rPr lang="pt-BR" sz="2400" dirty="0"/>
              <a:t>E-mail: </a:t>
            </a:r>
            <a:r>
              <a:rPr lang="pt-BR" sz="2400" dirty="0">
                <a:hlinkClick r:id="rId2"/>
              </a:rPr>
              <a:t>profjunior.tic@gmail.com</a:t>
            </a:r>
            <a:r>
              <a:rPr lang="pt-BR" sz="2400" dirty="0"/>
              <a:t> (Preferencial)</a:t>
            </a:r>
          </a:p>
          <a:p>
            <a:pPr marL="0" indent="0">
              <a:buNone/>
            </a:pPr>
            <a:r>
              <a:rPr lang="pt-BR" sz="2400" dirty="0"/>
              <a:t>		      </a:t>
            </a:r>
            <a:r>
              <a:rPr lang="pt-BR" sz="2400" dirty="0">
                <a:hlinkClick r:id="rId3"/>
              </a:rPr>
              <a:t>raimundo.araujo@ufopa.edu.br</a:t>
            </a:r>
            <a:r>
              <a:rPr lang="pt-BR" sz="2400" dirty="0"/>
              <a:t> </a:t>
            </a:r>
            <a:r>
              <a:rPr lang="pt-BR" sz="2400"/>
              <a:t>(Urgência)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r>
              <a:rPr lang="pt-BR" sz="2400" dirty="0"/>
              <a:t>Telefone: (94) 98135-8097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42740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(Formulários)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2133600"/>
            <a:ext cx="10826496" cy="47244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3600" dirty="0"/>
              <a:t>Formulários são elementos muito utilizados em uma página web para processamento de informações, onde se tem os campos que querem ser preenchidos, marcados ou selecionados e prover um processamento dessas informações</a:t>
            </a:r>
          </a:p>
        </p:txBody>
      </p:sp>
    </p:spTree>
    <p:extLst>
      <p:ext uri="{BB962C8B-B14F-4D97-AF65-F5344CB8AC3E}">
        <p14:creationId xmlns:p14="http://schemas.microsoft.com/office/powerpoint/2010/main" val="158984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(Formulários)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2133600"/>
            <a:ext cx="10826496" cy="47244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4000" dirty="0"/>
              <a:t>Para criar um formulário em HTML utilizamos a seguinte </a:t>
            </a:r>
            <a:r>
              <a:rPr lang="pt-BR" sz="4000" dirty="0" err="1"/>
              <a:t>tag</a:t>
            </a:r>
            <a:r>
              <a:rPr lang="pt-BR" sz="4000" dirty="0"/>
              <a:t>:</a:t>
            </a:r>
          </a:p>
          <a:p>
            <a:pPr marL="0" indent="0" algn="just">
              <a:buNone/>
            </a:pPr>
            <a:r>
              <a:rPr lang="pt-BR" sz="4000" dirty="0"/>
              <a:t>			</a:t>
            </a:r>
          </a:p>
          <a:p>
            <a:pPr marL="0" indent="0" algn="just">
              <a:buNone/>
            </a:pPr>
            <a:r>
              <a:rPr lang="pt-BR" sz="4000" dirty="0"/>
              <a:t>		</a:t>
            </a:r>
            <a:r>
              <a:rPr lang="pt-BR" sz="3200" dirty="0"/>
              <a:t>&lt;</a:t>
            </a:r>
            <a:r>
              <a:rPr lang="pt-BR" sz="3200" dirty="0" err="1"/>
              <a:t>form</a:t>
            </a:r>
            <a:r>
              <a:rPr lang="pt-BR" sz="3200" dirty="0"/>
              <a:t>&gt;...&lt;/</a:t>
            </a:r>
            <a:r>
              <a:rPr lang="pt-BR" sz="3200" dirty="0" err="1"/>
              <a:t>form</a:t>
            </a:r>
            <a:r>
              <a:rPr lang="pt-BR" sz="3200" dirty="0"/>
              <a:t>&gt;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9721465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(Formulários)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2133600"/>
            <a:ext cx="10826496" cy="47244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3600" dirty="0"/>
              <a:t>Existem uma série de campos que podem ser colocados em um formulários, como campo de texto, senha, checagem, seleção através de </a:t>
            </a:r>
            <a:r>
              <a:rPr lang="pt-BR" sz="3600" dirty="0" err="1"/>
              <a:t>radiobutton</a:t>
            </a:r>
            <a:r>
              <a:rPr lang="pt-BR" sz="3600" dirty="0"/>
              <a:t>, seleção de elementos através de (</a:t>
            </a:r>
            <a:r>
              <a:rPr lang="pt-BR" sz="3600" dirty="0" err="1"/>
              <a:t>drop-down</a:t>
            </a:r>
            <a:r>
              <a:rPr lang="pt-BR" sz="3600" dirty="0"/>
              <a:t>).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3600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2166290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(Formulários)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24DA8CAA-E6B7-4EC3-BDE2-4931C79F8E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4400" y="2133600"/>
          <a:ext cx="10826750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63">
                  <a:extLst>
                    <a:ext uri="{9D8B030D-6E8A-4147-A177-3AD203B41FA5}">
                      <a16:colId xmlns:a16="http://schemas.microsoft.com/office/drawing/2014/main" val="66115948"/>
                    </a:ext>
                  </a:extLst>
                </a:gridCol>
                <a:gridCol w="7602287">
                  <a:extLst>
                    <a:ext uri="{9D8B030D-6E8A-4147-A177-3AD203B41FA5}">
                      <a16:colId xmlns:a16="http://schemas.microsoft.com/office/drawing/2014/main" val="3696306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2800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800" dirty="0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2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&lt;INPUT&gt;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Elemento pode ser mostrado de várias maneiras, dependendo do atributo.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77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&lt;SELECT&gt;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Elemento responsável por criar uma lista </a:t>
                      </a:r>
                      <a:r>
                        <a:rPr lang="pt-BR" sz="2800" dirty="0" err="1"/>
                        <a:t>drop-down</a:t>
                      </a:r>
                      <a:r>
                        <a:rPr lang="pt-BR" sz="2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504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&lt;BUTTON&gt;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Elemento para criação de botões.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275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&lt;FIELDSET&gt;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Elemento para agrupar elementos de um formulário.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307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6457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(Formulários)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89710" y="1520537"/>
            <a:ext cx="10826496" cy="4860758"/>
          </a:xfrm>
        </p:spPr>
        <p:txBody>
          <a:bodyPr>
            <a:normAutofit fontScale="47500" lnSpcReduction="2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4500" i="1" u="sng" dirty="0"/>
              <a:t>INPUT</a:t>
            </a:r>
            <a:r>
              <a:rPr lang="pt-BR" sz="4500" dirty="0"/>
              <a:t> é um elemento que torna possível o usuário interagir com dados dentro de um formulário. A seguir alguns exemplos de atributos.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sz="3200" dirty="0"/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4000" dirty="0" err="1"/>
              <a:t>text</a:t>
            </a:r>
            <a:r>
              <a:rPr lang="pt-BR" sz="4000" dirty="0"/>
              <a:t> – Entrada de textos.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4000" dirty="0" err="1"/>
              <a:t>password</a:t>
            </a:r>
            <a:r>
              <a:rPr lang="pt-BR" sz="4000" dirty="0"/>
              <a:t> – Entrada de texto, porém de forma não visível ao usuário.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4000" dirty="0"/>
              <a:t>date – Entrada de datas.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4000" dirty="0"/>
              <a:t>e-mail – Entrada de e-mail.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4000" dirty="0"/>
              <a:t>file – Entrada de arquivos.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4000" dirty="0" err="1"/>
              <a:t>name</a:t>
            </a:r>
            <a:r>
              <a:rPr lang="pt-BR" sz="4000" dirty="0"/>
              <a:t> – Atribuição de um nome para o campo.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4000" dirty="0"/>
              <a:t>id – Atribuição de uma identificação para o campo.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4000" dirty="0" err="1"/>
              <a:t>placeholder</a:t>
            </a:r>
            <a:r>
              <a:rPr lang="pt-BR" sz="4000" dirty="0"/>
              <a:t> – Vem com uma sugestão de preenchimento.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4000" dirty="0" err="1"/>
              <a:t>value</a:t>
            </a:r>
            <a:r>
              <a:rPr lang="pt-BR" sz="4000" dirty="0"/>
              <a:t> – O campo já vem preenchido com um valor pré-definido.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4000" dirty="0" err="1"/>
              <a:t>width</a:t>
            </a:r>
            <a:r>
              <a:rPr lang="pt-BR" sz="4000" dirty="0"/>
              <a:t> – Tamanho do campo (largura).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4000" dirty="0" err="1"/>
              <a:t>Height</a:t>
            </a:r>
            <a:r>
              <a:rPr lang="pt-BR" sz="4000" dirty="0"/>
              <a:t> – Tamanho do campo (altura)</a:t>
            </a:r>
            <a:endParaRPr lang="pt-BR" sz="4600" dirty="0"/>
          </a:p>
        </p:txBody>
      </p:sp>
    </p:spTree>
    <p:extLst>
      <p:ext uri="{BB962C8B-B14F-4D97-AF65-F5344CB8AC3E}">
        <p14:creationId xmlns:p14="http://schemas.microsoft.com/office/powerpoint/2010/main" val="283130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(Formulários)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4855" y="2133600"/>
            <a:ext cx="11652765" cy="47244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3200" dirty="0"/>
              <a:t>Digite o código abaixo:</a:t>
            </a:r>
          </a:p>
          <a:p>
            <a:pPr marL="0" indent="0" algn="just">
              <a:buNone/>
            </a:pPr>
            <a:r>
              <a:rPr lang="pt-BR" sz="2400" dirty="0"/>
              <a:t>   &lt;</a:t>
            </a:r>
            <a:r>
              <a:rPr lang="pt-BR" sz="2400" dirty="0" err="1"/>
              <a:t>form</a:t>
            </a:r>
            <a:r>
              <a:rPr lang="pt-BR" sz="2400" dirty="0"/>
              <a:t> id=formulario1&gt;</a:t>
            </a:r>
          </a:p>
          <a:p>
            <a:pPr marL="274320" lvl="1" indent="0" algn="just">
              <a:buNone/>
            </a:pPr>
            <a:r>
              <a:rPr lang="pt-BR" sz="2400" dirty="0"/>
              <a:t>		&lt;input </a:t>
            </a:r>
            <a:r>
              <a:rPr lang="pt-BR" sz="2400" dirty="0" err="1"/>
              <a:t>type</a:t>
            </a:r>
            <a:r>
              <a:rPr lang="pt-BR" sz="2400" dirty="0"/>
              <a:t>=“</a:t>
            </a:r>
            <a:r>
              <a:rPr lang="pt-BR" sz="2400" dirty="0" err="1"/>
              <a:t>text</a:t>
            </a:r>
            <a:r>
              <a:rPr lang="pt-BR" sz="2400" dirty="0"/>
              <a:t>” </a:t>
            </a:r>
            <a:r>
              <a:rPr lang="pt-BR" sz="2400" dirty="0" err="1"/>
              <a:t>name</a:t>
            </a:r>
            <a:r>
              <a:rPr lang="pt-BR" sz="2400" dirty="0"/>
              <a:t>=“nome” </a:t>
            </a:r>
            <a:r>
              <a:rPr lang="pt-BR" sz="2400" dirty="0" err="1"/>
              <a:t>placeholder</a:t>
            </a:r>
            <a:r>
              <a:rPr lang="pt-BR" sz="2400" dirty="0"/>
              <a:t>=“Digite seu nome”&gt;</a:t>
            </a:r>
          </a:p>
          <a:p>
            <a:pPr marL="274320" lvl="1" indent="0" algn="just">
              <a:buNone/>
            </a:pPr>
            <a:r>
              <a:rPr lang="pt-BR" sz="2400" dirty="0"/>
              <a:t>		&lt;input </a:t>
            </a:r>
            <a:r>
              <a:rPr lang="pt-BR" sz="2400" dirty="0" err="1"/>
              <a:t>type</a:t>
            </a:r>
            <a:r>
              <a:rPr lang="pt-BR" sz="2400" dirty="0"/>
              <a:t>=“</a:t>
            </a:r>
            <a:r>
              <a:rPr lang="pt-BR" sz="2400" dirty="0" err="1"/>
              <a:t>password</a:t>
            </a:r>
            <a:r>
              <a:rPr lang="pt-BR" sz="2400" dirty="0"/>
              <a:t>” </a:t>
            </a:r>
            <a:r>
              <a:rPr lang="pt-BR" sz="2400" dirty="0" err="1"/>
              <a:t>name</a:t>
            </a:r>
            <a:r>
              <a:rPr lang="pt-BR" sz="2400" dirty="0"/>
              <a:t>=“senha” </a:t>
            </a:r>
            <a:r>
              <a:rPr lang="pt-BR" sz="2400" dirty="0" err="1"/>
              <a:t>placeholder</a:t>
            </a:r>
            <a:r>
              <a:rPr lang="pt-BR" sz="2400" dirty="0"/>
              <a:t>=“Digite seu nome”&gt;</a:t>
            </a:r>
          </a:p>
          <a:p>
            <a:pPr marL="274320" lvl="1" indent="0" algn="just">
              <a:buNone/>
            </a:pPr>
            <a:r>
              <a:rPr lang="pt-BR" sz="2400" dirty="0"/>
              <a:t>		&lt;input </a:t>
            </a:r>
            <a:r>
              <a:rPr lang="pt-BR" sz="2400" dirty="0" err="1"/>
              <a:t>type</a:t>
            </a:r>
            <a:r>
              <a:rPr lang="pt-BR" sz="2400" dirty="0"/>
              <a:t>=“</a:t>
            </a:r>
            <a:r>
              <a:rPr lang="pt-BR" sz="2400" dirty="0" err="1"/>
              <a:t>submit</a:t>
            </a:r>
            <a:r>
              <a:rPr lang="pt-BR" sz="2400" dirty="0"/>
              <a:t>” </a:t>
            </a:r>
            <a:r>
              <a:rPr lang="pt-BR" sz="2400" dirty="0" err="1"/>
              <a:t>value</a:t>
            </a:r>
            <a:r>
              <a:rPr lang="pt-BR" sz="2400" dirty="0"/>
              <a:t>=“Enviar”&gt;</a:t>
            </a:r>
            <a:endParaRPr lang="pt-BR" sz="3200" dirty="0"/>
          </a:p>
          <a:p>
            <a:pPr marL="274320" lvl="1" indent="0" algn="just">
              <a:buNone/>
            </a:pPr>
            <a:r>
              <a:rPr lang="pt-BR" sz="2400" dirty="0"/>
              <a:t>&lt;/</a:t>
            </a:r>
            <a:r>
              <a:rPr lang="pt-BR" sz="2400" dirty="0" err="1"/>
              <a:t>form</a:t>
            </a:r>
            <a:r>
              <a:rPr lang="pt-BR" sz="2400" dirty="0"/>
              <a:t>&gt;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545351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(Formulários)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399" y="2133600"/>
            <a:ext cx="11133221" cy="4724400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3200" dirty="0"/>
              <a:t>Digite o código abaixo:</a:t>
            </a:r>
          </a:p>
          <a:p>
            <a:pPr marL="0" indent="0" algn="just">
              <a:buNone/>
            </a:pPr>
            <a:r>
              <a:rPr lang="pt-BR" sz="2400" dirty="0"/>
              <a:t>&lt;</a:t>
            </a:r>
            <a:r>
              <a:rPr lang="pt-BR" sz="2400" dirty="0" err="1"/>
              <a:t>form</a:t>
            </a:r>
            <a:r>
              <a:rPr lang="pt-BR" sz="2400" dirty="0"/>
              <a:t> id=formulario2&gt;</a:t>
            </a:r>
          </a:p>
          <a:p>
            <a:pPr marL="0" indent="0" algn="just">
              <a:buNone/>
            </a:pPr>
            <a:r>
              <a:rPr lang="pt-BR" sz="2400" dirty="0"/>
              <a:t>   &lt;p&gt;Escolha um curso:&lt;/p&gt;</a:t>
            </a:r>
          </a:p>
          <a:p>
            <a:pPr marL="1131570" lvl="3" indent="0" algn="just">
              <a:buNone/>
            </a:pPr>
            <a:r>
              <a:rPr lang="pt-BR" sz="2600" dirty="0"/>
              <a:t>&lt;</a:t>
            </a:r>
            <a:r>
              <a:rPr lang="pt-BR" sz="2600" dirty="0" err="1"/>
              <a:t>select</a:t>
            </a:r>
            <a:r>
              <a:rPr lang="pt-BR" sz="2600" dirty="0"/>
              <a:t>&gt;</a:t>
            </a:r>
          </a:p>
          <a:p>
            <a:pPr marL="1131570" lvl="3" indent="0" algn="just">
              <a:buNone/>
            </a:pPr>
            <a:r>
              <a:rPr lang="pt-BR" sz="2600" dirty="0"/>
              <a:t>	&lt;</a:t>
            </a:r>
            <a:r>
              <a:rPr lang="pt-BR" sz="2600" dirty="0" err="1"/>
              <a:t>option</a:t>
            </a:r>
            <a:r>
              <a:rPr lang="pt-BR" sz="2600" dirty="0"/>
              <a:t>&gt;Sistemas de informação&lt;/</a:t>
            </a:r>
            <a:r>
              <a:rPr lang="pt-BR" sz="2600" dirty="0" err="1"/>
              <a:t>option</a:t>
            </a:r>
            <a:r>
              <a:rPr lang="pt-BR" sz="2600" dirty="0"/>
              <a:t>&gt;</a:t>
            </a:r>
          </a:p>
          <a:p>
            <a:pPr marL="1131570" lvl="3" indent="0" algn="just">
              <a:buNone/>
            </a:pPr>
            <a:r>
              <a:rPr lang="pt-BR" sz="2600" dirty="0"/>
              <a:t>	&lt;</a:t>
            </a:r>
            <a:r>
              <a:rPr lang="pt-BR" sz="2600" dirty="0" err="1"/>
              <a:t>option</a:t>
            </a:r>
            <a:r>
              <a:rPr lang="pt-BR" sz="2600" dirty="0"/>
              <a:t>&gt;Engenharia da computação&lt;/</a:t>
            </a:r>
            <a:r>
              <a:rPr lang="pt-BR" sz="2600" dirty="0" err="1"/>
              <a:t>option</a:t>
            </a:r>
            <a:r>
              <a:rPr lang="pt-BR" sz="2600" dirty="0"/>
              <a:t>&gt;</a:t>
            </a:r>
          </a:p>
          <a:p>
            <a:pPr marL="1131570" lvl="3" indent="0" algn="just">
              <a:buNone/>
            </a:pPr>
            <a:r>
              <a:rPr lang="pt-BR" sz="2600" dirty="0"/>
              <a:t>	&lt;</a:t>
            </a:r>
            <a:r>
              <a:rPr lang="pt-BR" sz="2600" dirty="0" err="1"/>
              <a:t>option</a:t>
            </a:r>
            <a:r>
              <a:rPr lang="pt-BR" sz="2600" dirty="0"/>
              <a:t>&gt;Engenharia elétrica&lt;/</a:t>
            </a:r>
            <a:r>
              <a:rPr lang="pt-BR" sz="2600" dirty="0" err="1"/>
              <a:t>option</a:t>
            </a:r>
            <a:r>
              <a:rPr lang="pt-BR" sz="2600" dirty="0"/>
              <a:t>&gt;</a:t>
            </a:r>
          </a:p>
          <a:p>
            <a:pPr marL="1131570" lvl="3" indent="0" algn="just">
              <a:buNone/>
            </a:pPr>
            <a:r>
              <a:rPr lang="pt-BR" sz="2600" dirty="0"/>
              <a:t>	&lt;</a:t>
            </a:r>
            <a:r>
              <a:rPr lang="pt-BR" sz="2600" dirty="0" err="1"/>
              <a:t>option</a:t>
            </a:r>
            <a:r>
              <a:rPr lang="pt-BR" sz="2600" dirty="0"/>
              <a:t>&gt;Engenharia mecânica&lt;/</a:t>
            </a:r>
            <a:r>
              <a:rPr lang="pt-BR" sz="2600" dirty="0" err="1"/>
              <a:t>option</a:t>
            </a:r>
            <a:r>
              <a:rPr lang="pt-BR" sz="2600" dirty="0"/>
              <a:t>&gt;</a:t>
            </a:r>
          </a:p>
          <a:p>
            <a:pPr marL="1131570" lvl="3" indent="0" algn="just">
              <a:buNone/>
            </a:pPr>
            <a:r>
              <a:rPr lang="pt-BR" sz="2600" dirty="0"/>
              <a:t>	&lt;</a:t>
            </a:r>
            <a:r>
              <a:rPr lang="pt-BR" sz="2600" dirty="0" err="1"/>
              <a:t>option</a:t>
            </a:r>
            <a:r>
              <a:rPr lang="pt-BR" sz="2600" dirty="0"/>
              <a:t>&gt;Engenharia de materiais&lt;/</a:t>
            </a:r>
            <a:r>
              <a:rPr lang="pt-BR" sz="2600" dirty="0" err="1"/>
              <a:t>option</a:t>
            </a:r>
            <a:r>
              <a:rPr lang="pt-BR" sz="2600" dirty="0"/>
              <a:t>&gt;</a:t>
            </a:r>
          </a:p>
          <a:p>
            <a:pPr marL="1131570" lvl="3" indent="0" algn="just">
              <a:buNone/>
            </a:pPr>
            <a:r>
              <a:rPr lang="pt-BR" sz="2600" dirty="0"/>
              <a:t>&lt;/</a:t>
            </a:r>
            <a:r>
              <a:rPr lang="pt-BR" sz="2600" dirty="0" err="1"/>
              <a:t>select</a:t>
            </a:r>
            <a:r>
              <a:rPr lang="pt-BR" sz="2600" dirty="0"/>
              <a:t>&gt;</a:t>
            </a:r>
            <a:endParaRPr lang="pt-BR" sz="2800" dirty="0"/>
          </a:p>
          <a:p>
            <a:pPr marL="274320" lvl="1" indent="0" algn="just">
              <a:buNone/>
            </a:pPr>
            <a:r>
              <a:rPr lang="pt-BR" sz="2400" dirty="0"/>
              <a:t>&lt;/</a:t>
            </a:r>
            <a:r>
              <a:rPr lang="pt-BR" sz="2400" dirty="0" err="1"/>
              <a:t>form</a:t>
            </a:r>
            <a:r>
              <a:rPr lang="pt-BR" sz="2400" dirty="0"/>
              <a:t>&gt;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251602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(Formulários)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399" y="2133600"/>
            <a:ext cx="11133221" cy="47244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3200" dirty="0"/>
              <a:t>Digite o código abaixo:</a:t>
            </a:r>
          </a:p>
          <a:p>
            <a:pPr marL="0" indent="0" algn="just">
              <a:buNone/>
            </a:pPr>
            <a:r>
              <a:rPr lang="pt-BR" sz="2400" dirty="0"/>
              <a:t>   &lt;</a:t>
            </a:r>
            <a:r>
              <a:rPr lang="pt-BR" sz="2400" dirty="0" err="1"/>
              <a:t>form</a:t>
            </a:r>
            <a:r>
              <a:rPr lang="pt-BR" sz="2400" dirty="0"/>
              <a:t> id=formulario3&gt;</a:t>
            </a:r>
          </a:p>
          <a:p>
            <a:pPr marL="400050" lvl="1" indent="0" algn="just">
              <a:buNone/>
            </a:pPr>
            <a:r>
              <a:rPr lang="pt-BR" sz="2200" dirty="0"/>
              <a:t>    &lt;input </a:t>
            </a:r>
            <a:r>
              <a:rPr lang="pt-BR" sz="2200" dirty="0" err="1"/>
              <a:t>type</a:t>
            </a:r>
            <a:r>
              <a:rPr lang="pt-BR" sz="2200" dirty="0"/>
              <a:t>="</a:t>
            </a:r>
            <a:r>
              <a:rPr lang="pt-BR" sz="2200" dirty="0" err="1"/>
              <a:t>checkbox</a:t>
            </a:r>
            <a:r>
              <a:rPr lang="pt-BR" sz="2200" dirty="0"/>
              <a:t>" </a:t>
            </a:r>
            <a:r>
              <a:rPr lang="pt-BR" sz="2200" dirty="0" err="1"/>
              <a:t>name</a:t>
            </a:r>
            <a:r>
              <a:rPr lang="pt-BR" sz="2200" dirty="0"/>
              <a:t>= "moto"&gt;Eu tenho uma </a:t>
            </a:r>
            <a:r>
              <a:rPr lang="pt-BR" sz="2200" dirty="0" err="1"/>
              <a:t>Indian</a:t>
            </a:r>
            <a:r>
              <a:rPr lang="pt-BR" sz="2200" dirty="0"/>
              <a:t> </a:t>
            </a:r>
            <a:r>
              <a:rPr lang="pt-BR" sz="2200" dirty="0" err="1"/>
              <a:t>Scout</a:t>
            </a:r>
            <a:r>
              <a:rPr lang="pt-BR" sz="2200" dirty="0"/>
              <a:t>&lt;</a:t>
            </a:r>
            <a:r>
              <a:rPr lang="pt-BR" sz="2200" dirty="0" err="1"/>
              <a:t>br</a:t>
            </a:r>
            <a:r>
              <a:rPr lang="pt-BR" sz="2200" dirty="0"/>
              <a:t>&gt; </a:t>
            </a:r>
          </a:p>
          <a:p>
            <a:pPr marL="400050" lvl="1" indent="0" algn="just">
              <a:buNone/>
            </a:pPr>
            <a:r>
              <a:rPr lang="pt-BR" sz="2200" dirty="0"/>
              <a:t>    &lt;input </a:t>
            </a:r>
            <a:r>
              <a:rPr lang="pt-BR" sz="2200" dirty="0" err="1"/>
              <a:t>type</a:t>
            </a:r>
            <a:r>
              <a:rPr lang="pt-BR" sz="2200" dirty="0"/>
              <a:t>="</a:t>
            </a:r>
            <a:r>
              <a:rPr lang="pt-BR" sz="2200" dirty="0" err="1"/>
              <a:t>checkbox</a:t>
            </a:r>
            <a:r>
              <a:rPr lang="pt-BR" sz="2200" dirty="0"/>
              <a:t>" </a:t>
            </a:r>
            <a:r>
              <a:rPr lang="pt-BR" sz="2200" dirty="0" err="1"/>
              <a:t>name</a:t>
            </a:r>
            <a:r>
              <a:rPr lang="pt-BR" sz="2200" dirty="0"/>
              <a:t>= "carro"&gt;Eu tenho um Astra </a:t>
            </a:r>
            <a:r>
              <a:rPr lang="pt-BR" sz="2200" dirty="0" err="1"/>
              <a:t>hatch</a:t>
            </a:r>
            <a:r>
              <a:rPr lang="pt-BR" sz="2200" dirty="0"/>
              <a:t>&lt;</a:t>
            </a:r>
            <a:r>
              <a:rPr lang="pt-BR" sz="2200" dirty="0" err="1"/>
              <a:t>br</a:t>
            </a:r>
            <a:r>
              <a:rPr lang="pt-BR" sz="2200" dirty="0"/>
              <a:t>&gt; </a:t>
            </a:r>
          </a:p>
          <a:p>
            <a:pPr marL="400050" lvl="1" indent="0" algn="just">
              <a:buNone/>
            </a:pPr>
            <a:r>
              <a:rPr lang="pt-BR" sz="2200" dirty="0"/>
              <a:t>    &lt;input </a:t>
            </a:r>
            <a:r>
              <a:rPr lang="pt-BR" sz="2200" dirty="0" err="1"/>
              <a:t>type</a:t>
            </a:r>
            <a:r>
              <a:rPr lang="pt-BR" sz="2200" dirty="0"/>
              <a:t>="</a:t>
            </a:r>
            <a:r>
              <a:rPr lang="pt-BR" sz="2200" dirty="0" err="1"/>
              <a:t>checkbox</a:t>
            </a:r>
            <a:r>
              <a:rPr lang="pt-BR" sz="2200" dirty="0"/>
              <a:t>" </a:t>
            </a:r>
            <a:r>
              <a:rPr lang="pt-BR" sz="2200" dirty="0" err="1"/>
              <a:t>name</a:t>
            </a:r>
            <a:r>
              <a:rPr lang="pt-BR" sz="2200" dirty="0"/>
              <a:t>="barco" </a:t>
            </a:r>
            <a:r>
              <a:rPr lang="pt-BR" sz="2200" dirty="0" err="1"/>
              <a:t>checked</a:t>
            </a:r>
            <a:r>
              <a:rPr lang="pt-BR" sz="2200" dirty="0"/>
              <a:t>&gt;Eu tenho um Barco&lt;</a:t>
            </a:r>
            <a:r>
              <a:rPr lang="pt-BR" sz="2200" dirty="0" err="1"/>
              <a:t>br</a:t>
            </a:r>
            <a:r>
              <a:rPr lang="pt-BR" sz="2200" dirty="0"/>
              <a:t>&gt;</a:t>
            </a:r>
          </a:p>
          <a:p>
            <a:pPr marL="400050" lvl="1" indent="0" algn="just">
              <a:buNone/>
            </a:pPr>
            <a:r>
              <a:rPr lang="pt-BR" sz="2200" dirty="0"/>
              <a:t>    &lt;input </a:t>
            </a:r>
            <a:r>
              <a:rPr lang="pt-BR" sz="2200" dirty="0" err="1"/>
              <a:t>type</a:t>
            </a:r>
            <a:r>
              <a:rPr lang="pt-BR" sz="2200" dirty="0"/>
              <a:t>=“</a:t>
            </a:r>
            <a:r>
              <a:rPr lang="pt-BR" sz="2200" dirty="0" err="1"/>
              <a:t>submit</a:t>
            </a:r>
            <a:r>
              <a:rPr lang="pt-BR" sz="2200" dirty="0"/>
              <a:t>” </a:t>
            </a:r>
            <a:r>
              <a:rPr lang="pt-BR" sz="2200" dirty="0" err="1"/>
              <a:t>value</a:t>
            </a:r>
            <a:r>
              <a:rPr lang="pt-BR" sz="2200" dirty="0"/>
              <a:t>=“Enviar”&gt;</a:t>
            </a:r>
            <a:endParaRPr lang="pt-BR" sz="3000" dirty="0"/>
          </a:p>
          <a:p>
            <a:pPr marL="274320" lvl="1" indent="0" algn="just">
              <a:buNone/>
            </a:pPr>
            <a:r>
              <a:rPr lang="pt-BR" sz="2400" dirty="0"/>
              <a:t>&lt;/</a:t>
            </a:r>
            <a:r>
              <a:rPr lang="pt-BR" sz="2400" dirty="0" err="1"/>
              <a:t>form</a:t>
            </a:r>
            <a:r>
              <a:rPr lang="pt-BR" sz="2400" dirty="0"/>
              <a:t>&gt;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7175564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(Formulários)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399" y="2133600"/>
            <a:ext cx="11133221" cy="47244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3200" dirty="0"/>
              <a:t>Digite o código abaixo:</a:t>
            </a:r>
          </a:p>
          <a:p>
            <a:pPr marL="0" indent="0" algn="just">
              <a:buNone/>
            </a:pPr>
            <a:r>
              <a:rPr lang="pt-BR" sz="2400" dirty="0"/>
              <a:t>   &lt;</a:t>
            </a:r>
            <a:r>
              <a:rPr lang="pt-BR" sz="2400" dirty="0" err="1"/>
              <a:t>form</a:t>
            </a:r>
            <a:r>
              <a:rPr lang="pt-BR" sz="2400" dirty="0"/>
              <a:t> id=formulario4&gt;</a:t>
            </a:r>
          </a:p>
          <a:p>
            <a:pPr marL="1005840" lvl="3" indent="0" algn="just">
              <a:buNone/>
            </a:pPr>
            <a:r>
              <a:rPr lang="pt-BR" sz="2200" dirty="0"/>
              <a:t>&lt;input </a:t>
            </a:r>
            <a:r>
              <a:rPr lang="pt-BR" sz="2200" dirty="0" err="1"/>
              <a:t>type</a:t>
            </a:r>
            <a:r>
              <a:rPr lang="pt-BR" sz="2200" dirty="0"/>
              <a:t>="radio" </a:t>
            </a:r>
            <a:r>
              <a:rPr lang="pt-BR" sz="2200" dirty="0" err="1"/>
              <a:t>name</a:t>
            </a:r>
            <a:r>
              <a:rPr lang="pt-BR" sz="2200" dirty="0"/>
              <a:t>="</a:t>
            </a:r>
            <a:r>
              <a:rPr lang="pt-BR" sz="2200" dirty="0" err="1"/>
              <a:t>genero</a:t>
            </a:r>
            <a:r>
              <a:rPr lang="pt-BR" sz="2200" dirty="0"/>
              <a:t>" </a:t>
            </a:r>
            <a:r>
              <a:rPr lang="pt-BR" sz="2200" dirty="0" err="1"/>
              <a:t>value</a:t>
            </a:r>
            <a:r>
              <a:rPr lang="pt-BR" sz="2200" dirty="0"/>
              <a:t>="masculino"&gt;Masculino&lt;</a:t>
            </a:r>
            <a:r>
              <a:rPr lang="pt-BR" sz="2200" dirty="0" err="1"/>
              <a:t>br</a:t>
            </a:r>
            <a:r>
              <a:rPr lang="pt-BR" sz="2200" dirty="0"/>
              <a:t>&gt; </a:t>
            </a:r>
          </a:p>
          <a:p>
            <a:pPr marL="1005840" lvl="3" indent="0" algn="just">
              <a:buNone/>
            </a:pPr>
            <a:r>
              <a:rPr lang="pt-BR" sz="2200" dirty="0"/>
              <a:t>&lt;input </a:t>
            </a:r>
            <a:r>
              <a:rPr lang="pt-BR" sz="2200" dirty="0" err="1"/>
              <a:t>type</a:t>
            </a:r>
            <a:r>
              <a:rPr lang="pt-BR" sz="2200" dirty="0"/>
              <a:t>="radio" </a:t>
            </a:r>
            <a:r>
              <a:rPr lang="pt-BR" sz="2200" dirty="0" err="1"/>
              <a:t>name</a:t>
            </a:r>
            <a:r>
              <a:rPr lang="pt-BR" sz="2200" dirty="0"/>
              <a:t>="</a:t>
            </a:r>
            <a:r>
              <a:rPr lang="pt-BR" sz="2200" dirty="0" err="1"/>
              <a:t>genero</a:t>
            </a:r>
            <a:r>
              <a:rPr lang="pt-BR" sz="2200" dirty="0"/>
              <a:t>" </a:t>
            </a:r>
            <a:r>
              <a:rPr lang="pt-BR" sz="2200" dirty="0" err="1"/>
              <a:t>value</a:t>
            </a:r>
            <a:r>
              <a:rPr lang="pt-BR" sz="2200" dirty="0"/>
              <a:t>="feminino"&gt;Feminino&lt;</a:t>
            </a:r>
            <a:r>
              <a:rPr lang="pt-BR" sz="2200" dirty="0" err="1"/>
              <a:t>br</a:t>
            </a:r>
            <a:r>
              <a:rPr lang="pt-BR" sz="2200" dirty="0"/>
              <a:t>&gt; </a:t>
            </a:r>
          </a:p>
          <a:p>
            <a:pPr marL="1005840" lvl="3" indent="0" algn="just">
              <a:buNone/>
            </a:pPr>
            <a:r>
              <a:rPr lang="pt-BR" sz="2200" dirty="0"/>
              <a:t>&lt;input </a:t>
            </a:r>
            <a:r>
              <a:rPr lang="pt-BR" sz="2200" dirty="0" err="1"/>
              <a:t>type</a:t>
            </a:r>
            <a:r>
              <a:rPr lang="pt-BR" sz="2200" dirty="0"/>
              <a:t>="radio" </a:t>
            </a:r>
            <a:r>
              <a:rPr lang="pt-BR" sz="2200" dirty="0" err="1"/>
              <a:t>name</a:t>
            </a:r>
            <a:r>
              <a:rPr lang="pt-BR" sz="2200" dirty="0"/>
              <a:t>="</a:t>
            </a:r>
            <a:r>
              <a:rPr lang="pt-BR" sz="2200" dirty="0" err="1"/>
              <a:t>genero</a:t>
            </a:r>
            <a:r>
              <a:rPr lang="pt-BR" sz="2200" dirty="0"/>
              <a:t>" </a:t>
            </a:r>
            <a:r>
              <a:rPr lang="pt-BR" sz="2200" dirty="0" err="1"/>
              <a:t>value</a:t>
            </a:r>
            <a:r>
              <a:rPr lang="pt-BR" sz="2200" dirty="0"/>
              <a:t>="outros"&gt;Outros</a:t>
            </a:r>
          </a:p>
          <a:p>
            <a:pPr marL="1005840" lvl="3" indent="0" algn="just">
              <a:buNone/>
            </a:pPr>
            <a:r>
              <a:rPr lang="pt-BR" sz="2200" dirty="0"/>
              <a:t>&lt;input </a:t>
            </a:r>
            <a:r>
              <a:rPr lang="pt-BR" sz="2200" dirty="0" err="1"/>
              <a:t>type</a:t>
            </a:r>
            <a:r>
              <a:rPr lang="pt-BR" sz="2200" dirty="0"/>
              <a:t>="</a:t>
            </a:r>
            <a:r>
              <a:rPr lang="pt-BR" sz="2200" dirty="0" err="1"/>
              <a:t>submit</a:t>
            </a:r>
            <a:r>
              <a:rPr lang="pt-BR" sz="2200" dirty="0"/>
              <a:t>" </a:t>
            </a:r>
            <a:r>
              <a:rPr lang="pt-BR" sz="2200" dirty="0" err="1"/>
              <a:t>value</a:t>
            </a:r>
            <a:r>
              <a:rPr lang="pt-BR" sz="2200" dirty="0"/>
              <a:t>="Enviar"&gt;</a:t>
            </a:r>
            <a:endParaRPr lang="pt-BR" sz="3400" dirty="0"/>
          </a:p>
          <a:p>
            <a:pPr marL="274320" lvl="1" indent="0" algn="just">
              <a:buNone/>
            </a:pPr>
            <a:r>
              <a:rPr lang="pt-BR" sz="2400" dirty="0"/>
              <a:t>&lt;/</a:t>
            </a:r>
            <a:r>
              <a:rPr lang="pt-BR" sz="2400" dirty="0" err="1"/>
              <a:t>form</a:t>
            </a:r>
            <a:r>
              <a:rPr lang="pt-BR" sz="2400" dirty="0"/>
              <a:t>&gt;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062454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(Formulários)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2133600"/>
            <a:ext cx="10826496" cy="47244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4000" dirty="0"/>
              <a:t>Existem dois métodos de processar as informações. Utilizando o atributo “</a:t>
            </a:r>
            <a:r>
              <a:rPr lang="pt-BR" sz="4000" i="1" dirty="0" err="1"/>
              <a:t>method</a:t>
            </a:r>
            <a:r>
              <a:rPr lang="pt-BR" sz="4000" dirty="0"/>
              <a:t>” podemos atribuir os seguintes valores:</a:t>
            </a: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pt-BR" sz="3600" dirty="0"/>
              <a:t>POST</a:t>
            </a: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pt-BR" sz="3600" dirty="0"/>
              <a:t>GET</a:t>
            </a:r>
          </a:p>
          <a:p>
            <a:pPr lvl="2" algn="just">
              <a:buFont typeface="Wingdings" panose="05000000000000000000" pitchFamily="2" charset="2"/>
              <a:buChar char="§"/>
            </a:pP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5272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programar para a WEB?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916276" y="1905000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800" b="1" dirty="0"/>
              <a:t>Criar sistemas dinâmicos e autônomos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800" b="1" dirty="0"/>
              <a:t>Desenvolver sites com aparência atrativa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800" b="1" dirty="0"/>
              <a:t>Explorar o e-commerce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800" b="1" dirty="0"/>
              <a:t>A Web está em toda parte</a:t>
            </a:r>
          </a:p>
        </p:txBody>
      </p:sp>
      <p:pic>
        <p:nvPicPr>
          <p:cNvPr id="1026" name="Picture 2" descr="http://www.educational-media-group.com/images/websit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31" y="3243263"/>
            <a:ext cx="623909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626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Div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093694" y="1524000"/>
            <a:ext cx="10410918" cy="438722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/>
              <a:t>Elementos utilizados para alterar a semântica de partes específicas da página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 err="1"/>
              <a:t>Tags</a:t>
            </a:r>
            <a:r>
              <a:rPr lang="pt-BR" sz="2800" dirty="0"/>
              <a:t> como </a:t>
            </a:r>
            <a:r>
              <a:rPr lang="pt-B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pt-BR" sz="2800" dirty="0"/>
              <a:t> e </a:t>
            </a:r>
            <a:r>
              <a:rPr lang="pt-B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&lt;em&gt; </a:t>
            </a:r>
            <a:r>
              <a:rPr lang="pt-BR" sz="2800" dirty="0"/>
              <a:t>já possuem semântica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/>
              <a:t>Sua maior aplicabilidade é no estilo e posicionamento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800" dirty="0"/>
              <a:t>Definidos pelas </a:t>
            </a:r>
            <a:r>
              <a:rPr lang="pt-BR" sz="2800" dirty="0" err="1"/>
              <a:t>tags</a:t>
            </a:r>
            <a:r>
              <a:rPr lang="pt-BR" sz="2800" dirty="0"/>
              <a:t> </a:t>
            </a:r>
            <a:r>
              <a:rPr lang="pt-BR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pt-BR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&gt;...&lt;/</a:t>
            </a:r>
            <a:r>
              <a:rPr lang="pt-BR" sz="2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pt-BR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16300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Div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2653788"/>
            <a:ext cx="6515100" cy="13144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2354"/>
            <a:ext cx="34671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722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HTML5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470212" y="1541929"/>
            <a:ext cx="10034400" cy="448235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3200" dirty="0"/>
              <a:t>Desenvolvimento parado na versão 4 desde 1999;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800" dirty="0"/>
              <a:t>Outros formatos e/ou linguagens foram pesquisados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3200" dirty="0"/>
              <a:t>Força-tarefa de empresas para atualização da linguagem;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800" dirty="0"/>
              <a:t>Início em 2004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800" dirty="0"/>
              <a:t>Forçou o cancelamento do XHTML 2.0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9962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HTML5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434352" y="1649506"/>
            <a:ext cx="10070259" cy="4643718"/>
          </a:xfrm>
        </p:spPr>
        <p:txBody>
          <a:bodyPr>
            <a:noAutofit/>
          </a:bodyPr>
          <a:lstStyle/>
          <a:p>
            <a:pPr algn="just"/>
            <a:r>
              <a:rPr lang="pt-BR" sz="3200" dirty="0"/>
              <a:t>Características principais: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800" dirty="0"/>
              <a:t>Especificação mais detalhada de seções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800" dirty="0"/>
              <a:t>Padronização de nomenclatura de classes, </a:t>
            </a:r>
            <a:r>
              <a:rPr lang="pt-BR" sz="2800" dirty="0" err="1"/>
              <a:t>IDs</a:t>
            </a:r>
            <a:r>
              <a:rPr lang="pt-BR" sz="2800" dirty="0"/>
              <a:t> e </a:t>
            </a:r>
            <a:r>
              <a:rPr lang="pt-BR" sz="2800" i="1" dirty="0" err="1"/>
              <a:t>tags</a:t>
            </a:r>
            <a:endParaRPr lang="pt-BR" sz="2800" dirty="0"/>
          </a:p>
          <a:p>
            <a:pPr marL="914400" lvl="1" indent="-457200" algn="just">
              <a:buFont typeface="+mj-lt"/>
              <a:buAutoNum type="arabicPeriod"/>
            </a:pPr>
            <a:r>
              <a:rPr lang="pt-BR" sz="2800" dirty="0"/>
              <a:t>“Mais semântica com menos código”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2800" dirty="0"/>
              <a:t>Maior autonomia em interatividade</a:t>
            </a:r>
          </a:p>
          <a:p>
            <a:pPr lvl="2" algn="just"/>
            <a:r>
              <a:rPr lang="pt-BR" sz="2400" dirty="0" err="1"/>
              <a:t>Plugins</a:t>
            </a:r>
            <a:r>
              <a:rPr lang="pt-BR" sz="2400" dirty="0"/>
              <a:t> menos necessário. </a:t>
            </a:r>
            <a:r>
              <a:rPr lang="pt-BR" sz="2400" dirty="0" err="1"/>
              <a:t>Ex</a:t>
            </a:r>
            <a:r>
              <a:rPr lang="pt-BR" sz="2400" dirty="0"/>
              <a:t>: </a:t>
            </a:r>
            <a:r>
              <a:rPr lang="pt-BR" sz="2400" dirty="0" err="1"/>
              <a:t>Youtube</a:t>
            </a:r>
            <a:endParaRPr lang="pt-BR" sz="2400" dirty="0"/>
          </a:p>
          <a:p>
            <a:pPr marL="914400" lvl="1" indent="-457200" algn="just">
              <a:buFont typeface="+mj-lt"/>
              <a:buAutoNum type="arabicPeriod"/>
            </a:pPr>
            <a:r>
              <a:rPr lang="pt-BR" sz="2800" dirty="0"/>
              <a:t>Uma nova geração de aplicações</a:t>
            </a:r>
          </a:p>
          <a:p>
            <a:pPr marL="0" indent="0" algn="just"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57744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HTML5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039906" y="1398494"/>
            <a:ext cx="10464706" cy="451272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2400" dirty="0"/>
              <a:t>Declaração de DOCTYPE em HTML 4.01: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PUBLIC “-//W3C//DTD HTML 4.01//EN” http://www.w3.org/TR/html4/strict.dtd”&gt;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400" dirty="0">
                <a:cs typeface="Courier New" panose="02070309020205020404" pitchFamily="49" charset="0"/>
              </a:rPr>
              <a:t>Declaração de DOCTYPE em HTML5: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400" dirty="0">
                <a:cs typeface="Courier New" panose="02070309020205020404" pitchFamily="49" charset="0"/>
              </a:rPr>
              <a:t>Declaração de </a:t>
            </a:r>
            <a:r>
              <a:rPr lang="pt-BR" sz="2400" dirty="0" err="1">
                <a:cs typeface="Courier New" panose="02070309020205020404" pitchFamily="49" charset="0"/>
              </a:rPr>
              <a:t>tag</a:t>
            </a:r>
            <a:r>
              <a:rPr lang="pt-BR" sz="2400" dirty="0">
                <a:cs typeface="Courier New" panose="02070309020205020404" pitchFamily="49" charset="0"/>
              </a:rPr>
              <a:t> &lt;meta&gt; em HTML 4.01: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&lt;meta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http-equiv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content-type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=UTF-8”&gt;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400" dirty="0">
                <a:cs typeface="Courier New" panose="02070309020205020404" pitchFamily="49" charset="0"/>
              </a:rPr>
              <a:t>Declaração de </a:t>
            </a:r>
            <a:r>
              <a:rPr lang="pt-BR" sz="2400" dirty="0" err="1">
                <a:cs typeface="Courier New" panose="02070309020205020404" pitchFamily="49" charset="0"/>
              </a:rPr>
              <a:t>tag</a:t>
            </a:r>
            <a:r>
              <a:rPr lang="pt-BR" sz="2400" dirty="0">
                <a:cs typeface="Courier New" panose="02070309020205020404" pitchFamily="49" charset="0"/>
              </a:rPr>
              <a:t> &lt;meta&gt; em HTML5: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&lt;meta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=“utf-8”&gt;</a:t>
            </a:r>
            <a:endParaRPr lang="pt-BR" sz="200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HTML5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255059" y="1631576"/>
            <a:ext cx="10488706" cy="4536142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t-BR" sz="2400" dirty="0"/>
              <a:t>Chamada de arquivo CSS em HTML 4.01: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=“arquivo.css”&gt;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400" dirty="0"/>
              <a:t>Chamada de arquivo CSS em HTML5: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&lt;link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=“arquivo.css”&gt;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400" dirty="0"/>
              <a:t>Chamada de script </a:t>
            </a:r>
            <a:r>
              <a:rPr lang="pt-BR" sz="2400" dirty="0" err="1"/>
              <a:t>JavaScript</a:t>
            </a:r>
            <a:r>
              <a:rPr lang="pt-BR" sz="2400" dirty="0"/>
              <a:t> em HTML 4.01: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=“arquivo.js”&gt;&lt;/script&gt;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t-BR" sz="2400" dirty="0"/>
              <a:t>Chamada de script </a:t>
            </a:r>
            <a:r>
              <a:rPr lang="pt-BR" sz="2400" dirty="0" err="1"/>
              <a:t>JavaScript</a:t>
            </a:r>
            <a:r>
              <a:rPr lang="pt-BR" sz="2400" dirty="0"/>
              <a:t> em HTML5: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=“arquivo.js”&gt;&lt;/script&gt;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22096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HTML5</a:t>
            </a:r>
          </a:p>
        </p:txBody>
      </p:sp>
      <p:pic>
        <p:nvPicPr>
          <p:cNvPr id="4098" name="Picture 2" descr="https://alinebossi.files.wordpress.com/2012/08/estrutura_an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28" y="1348873"/>
            <a:ext cx="5105716" cy="5105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alinebossi.files.wordpress.com/2012/08/estrutura_depo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276" y="1348873"/>
            <a:ext cx="5105716" cy="5105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56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HTML5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667435" y="1577787"/>
            <a:ext cx="10237694" cy="48050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4000" dirty="0"/>
              <a:t>Outras novidades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video</a:t>
            </a:r>
            <a:r>
              <a:rPr lang="pt-BR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</a:t>
            </a:r>
            <a:r>
              <a:rPr lang="pt-BR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canvas</a:t>
            </a:r>
            <a:r>
              <a:rPr lang="pt-BR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3600" dirty="0">
                <a:cs typeface="Courier New" panose="02070309020205020404" pitchFamily="49" charset="0"/>
              </a:rPr>
              <a:t>SVG substitui elemento </a:t>
            </a:r>
            <a:r>
              <a:rPr lang="pt-BR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pt-BR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pt-BR" sz="3600" dirty="0">
                <a:cs typeface="Courier New" panose="02070309020205020404" pitchFamily="49" charset="0"/>
              </a:rPr>
              <a:t> genérico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261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591671" y="1577788"/>
            <a:ext cx="11313458" cy="2043954"/>
          </a:xfrm>
        </p:spPr>
        <p:txBody>
          <a:bodyPr>
            <a:normAutofit/>
          </a:bodyPr>
          <a:lstStyle/>
          <a:p>
            <a:r>
              <a:rPr lang="pt-BR" sz="4000" dirty="0"/>
              <a:t>w3schools</a:t>
            </a:r>
          </a:p>
          <a:p>
            <a:pPr lvl="1"/>
            <a:r>
              <a:rPr lang="pt-BR" sz="30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http://www.w3schools.com/html/</a:t>
            </a:r>
            <a:endParaRPr lang="pt-BR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pt-BR" sz="3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http://www.w3schools.com/html/html5_intro.asp</a:t>
            </a:r>
            <a:endParaRPr lang="pt-BR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pt-BR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91671" y="4312022"/>
            <a:ext cx="11313458" cy="20439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dirty="0"/>
              <a:t>Curso Online Gratuito</a:t>
            </a:r>
          </a:p>
          <a:p>
            <a:pPr lvl="1"/>
            <a:r>
              <a:rPr lang="pt-BR" sz="2800" dirty="0">
                <a:hlinkClick r:id="rId4"/>
              </a:rPr>
              <a:t>https://www.ev.org.br/curso/informatica/desenvolvimento-web/html-basico?return=/cursos/informatica/desenvolvimento-web&amp;cst=351</a:t>
            </a:r>
            <a:endParaRPr lang="pt-BR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pt-BR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035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36" y="641912"/>
            <a:ext cx="5939225" cy="30488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5127" y="3342324"/>
            <a:ext cx="6221655" cy="319378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3232" y="1516341"/>
            <a:ext cx="5939225" cy="304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6435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2770</TotalTime>
  <Words>3625</Words>
  <Application>Microsoft Office PowerPoint</Application>
  <PresentationFormat>Widescreen</PresentationFormat>
  <Paragraphs>556</Paragraphs>
  <Slides>88</Slides>
  <Notes>4</Notes>
  <HiddenSlides>0</HiddenSlides>
  <MMClips>0</MMClips>
  <ScaleCrop>false</ScaleCrop>
  <HeadingPairs>
    <vt:vector size="8" baseType="variant">
      <vt:variant>
        <vt:lpstr>Fontes usadas</vt:lpstr>
      </vt:variant>
      <vt:variant>
        <vt:i4>13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105" baseType="lpstr">
      <vt:lpstr>Arial</vt:lpstr>
      <vt:lpstr>Calibri</vt:lpstr>
      <vt:lpstr>Calibri Light</vt:lpstr>
      <vt:lpstr>Cambria Math</vt:lpstr>
      <vt:lpstr>Century Gothic</vt:lpstr>
      <vt:lpstr>Courier New</vt:lpstr>
      <vt:lpstr>Symbol</vt:lpstr>
      <vt:lpstr>Times New Roman</vt:lpstr>
      <vt:lpstr>Trebuchet MS</vt:lpstr>
      <vt:lpstr>Wingdings</vt:lpstr>
      <vt:lpstr>Wingdings 2</vt:lpstr>
      <vt:lpstr>Wingdings 3</vt:lpstr>
      <vt:lpstr>ZapfDingbats</vt:lpstr>
      <vt:lpstr>HDOfficeLightV0</vt:lpstr>
      <vt:lpstr>1_HDOfficeLightV0</vt:lpstr>
      <vt:lpstr>Cacho</vt:lpstr>
      <vt:lpstr>Clip</vt:lpstr>
      <vt:lpstr>Programação para web</vt:lpstr>
      <vt:lpstr>Prof Júnior</vt:lpstr>
      <vt:lpstr>Diretrizes</vt:lpstr>
      <vt:lpstr>Avaliação</vt:lpstr>
      <vt:lpstr>Avaliação</vt:lpstr>
      <vt:lpstr>Objetivos da disciplina</vt:lpstr>
      <vt:lpstr>Contatos</vt:lpstr>
      <vt:lpstr>Por que programar para a WEB?</vt:lpstr>
      <vt:lpstr>Apresentação do PowerPoint</vt:lpstr>
      <vt:lpstr>A Internet</vt:lpstr>
      <vt:lpstr>O que é a Internet ?</vt:lpstr>
      <vt:lpstr>Redes Comutadas por Pacotes - Exemplo</vt:lpstr>
      <vt:lpstr>O que é a Internet?</vt:lpstr>
      <vt:lpstr>Serviços de Internet</vt:lpstr>
      <vt:lpstr>API da Internet - Exemplo</vt:lpstr>
      <vt:lpstr>O que é um protocolo?</vt:lpstr>
      <vt:lpstr>O que é um protocolo?</vt:lpstr>
      <vt:lpstr>Apresentação do PowerPoint</vt:lpstr>
      <vt:lpstr>Página Web</vt:lpstr>
      <vt:lpstr>Modelo OSI</vt:lpstr>
      <vt:lpstr>HTTP: Um Overview</vt:lpstr>
      <vt:lpstr>HTTP: Um Overview</vt:lpstr>
      <vt:lpstr>Transmissão HTTP</vt:lpstr>
      <vt:lpstr>HTTP – tempo de resposta</vt:lpstr>
      <vt:lpstr>HTTP com Conexão não Persistente </vt:lpstr>
      <vt:lpstr>HTTP com Conexão não Persistente </vt:lpstr>
      <vt:lpstr>HTTP Persistente</vt:lpstr>
      <vt:lpstr>HTTP Persistente</vt:lpstr>
      <vt:lpstr>Formato de mensagem HTTP: Pedido</vt:lpstr>
      <vt:lpstr>Formato de mensagem HTTP: Resposta</vt:lpstr>
      <vt:lpstr>Código de status da resposta HTTP</vt:lpstr>
      <vt:lpstr>Código de status da resposta HTTP</vt:lpstr>
      <vt:lpstr>Interação usuário-servidor: cookies</vt:lpstr>
      <vt:lpstr>Apresentação do PowerPoint</vt:lpstr>
      <vt:lpstr>HTML</vt:lpstr>
      <vt:lpstr>HTML</vt:lpstr>
      <vt:lpstr>Tag HTML</vt:lpstr>
      <vt:lpstr>Tag HTML</vt:lpstr>
      <vt:lpstr>Documento HTML</vt:lpstr>
      <vt:lpstr>Documento HTML</vt:lpstr>
      <vt:lpstr>Documento HTML</vt:lpstr>
      <vt:lpstr>Subtítulos</vt:lpstr>
      <vt:lpstr>Subtítulos</vt:lpstr>
      <vt:lpstr>Links</vt:lpstr>
      <vt:lpstr>Links</vt:lpstr>
      <vt:lpstr>Links</vt:lpstr>
      <vt:lpstr>Links</vt:lpstr>
      <vt:lpstr>Imagens</vt:lpstr>
      <vt:lpstr>Imagens</vt:lpstr>
      <vt:lpstr>Imagens</vt:lpstr>
      <vt:lpstr>Imagens</vt:lpstr>
      <vt:lpstr>Tabelas</vt:lpstr>
      <vt:lpstr>Tabelas</vt:lpstr>
      <vt:lpstr>Tabelas</vt:lpstr>
      <vt:lpstr>Tabelas</vt:lpstr>
      <vt:lpstr>Tabelas</vt:lpstr>
      <vt:lpstr>Tabelas</vt:lpstr>
      <vt:lpstr>Cores</vt:lpstr>
      <vt:lpstr>Tabelas</vt:lpstr>
      <vt:lpstr>Listas em HTML</vt:lpstr>
      <vt:lpstr>Listas em HTML</vt:lpstr>
      <vt:lpstr>Listas em HTML</vt:lpstr>
      <vt:lpstr>Listas em HTML</vt:lpstr>
      <vt:lpstr>Listas em HTML</vt:lpstr>
      <vt:lpstr>Listas em HTML</vt:lpstr>
      <vt:lpstr>Listas em HTML</vt:lpstr>
      <vt:lpstr>Listas em HTML</vt:lpstr>
      <vt:lpstr>Listas em HTML</vt:lpstr>
      <vt:lpstr>Apresentação do PowerPoint</vt:lpstr>
      <vt:lpstr>HTML (Formulários)</vt:lpstr>
      <vt:lpstr>HTML (Formulários)</vt:lpstr>
      <vt:lpstr>HTML (Formulários)</vt:lpstr>
      <vt:lpstr>HTML (Formulários)</vt:lpstr>
      <vt:lpstr>HTML (Formulários)</vt:lpstr>
      <vt:lpstr>HTML (Formulários)</vt:lpstr>
      <vt:lpstr>HTML (Formulários)</vt:lpstr>
      <vt:lpstr>HTML (Formulários)</vt:lpstr>
      <vt:lpstr>HTML (Formulários)</vt:lpstr>
      <vt:lpstr>HTML (Formulários)</vt:lpstr>
      <vt:lpstr>Div</vt:lpstr>
      <vt:lpstr>Div</vt:lpstr>
      <vt:lpstr>HTML5</vt:lpstr>
      <vt:lpstr>HTML5</vt:lpstr>
      <vt:lpstr>HTML5</vt:lpstr>
      <vt:lpstr>HTML5</vt:lpstr>
      <vt:lpstr>HTML5</vt:lpstr>
      <vt:lpstr>HTML5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Prof Junior</dc:creator>
  <cp:lastModifiedBy>Raimundo Martins de Araújo Júnior</cp:lastModifiedBy>
  <cp:revision>219</cp:revision>
  <dcterms:created xsi:type="dcterms:W3CDTF">2015-12-09T14:11:22Z</dcterms:created>
  <dcterms:modified xsi:type="dcterms:W3CDTF">2020-03-10T20:26:38Z</dcterms:modified>
</cp:coreProperties>
</file>